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7" r:id="rId12"/>
    <p:sldId id="268" r:id="rId13"/>
    <p:sldId id="269" r:id="rId14"/>
    <p:sldId id="270" r:id="rId15"/>
    <p:sldId id="271" r:id="rId16"/>
    <p:sldId id="272" r:id="rId17"/>
    <p:sldId id="273"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4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Sayın Divan, değerli delegelerimiz ve kıymetli yol arkadaşlarımız, 24 Temmuz 2026’da başlayan Yeni Parti döneminde Pendik’te yürüttüğümüz çalışmaları bilgilerinize sunuyoruz. Raporumuz, geçişten önce başlayan ilçe binası hazırlığını da kapsıyor. Bu süreçte verilen emeği, örgütlenme çalışmalarını ve kongreye uzanan faaliyetlerimizi birlikte değerlendireceğiz.</a:t>
            </a:r>
          </a:p>
          <a:p>
            <a:endParaRPr/>
          </a:p>
          <a:p>
            <a:r>
              <a:t>Kaynaklar</a:t>
            </a:r>
          </a:p>
          <a:p>
            <a:r>
              <a:t>Çalışma ekibinin 30.09.2026 tarihli aktarımı: 24 Temmuz geçiş tarihi ve geçişten önce Niyazi Güneri ile yönetiminin ilçe binasını hazırlaması.</a:t>
            </a:r>
          </a:p>
          <a:p>
            <a:r>
              <a:t>Kongre tarihleri ve yeri: çalışma ekibinin sunduğu image.png kongre duyurusu. Rapor dönemi 30 Eylül 2026 tarihinde sona erer.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Geçiş sürecinin ilk işi, örgütümüzün çalışmalarını sürdüreceği bir adres hazırlamaktı. Niyazi Güneri ve ilçe yönetimi, 24 Temmuz’dan önce yeni ilçe binası için hazırlıkları tamamladı. Böylece yeni dönemde nerede toplanacağımızı ve çalışmalarımızı nereden yürüteceğimizi önceden belirledik. Bu hazırlıkta sorumluluk alan ve emeğini paylaşan arkadaşlarımıza teşekkür ediyoruz.</a:t>
            </a:r>
          </a:p>
          <a:p>
            <a:endParaRPr/>
          </a:p>
          <a:p>
            <a:r>
              <a:t>Kaynaklar</a:t>
            </a:r>
          </a:p>
          <a:p>
            <a:r>
              <a:t>Çalışma ekibinin 30.09.2026 tarihli aktarımı: 24 Temmuz geçiş tarihi ve geçişten önce Niyazi Güneri ile yönetiminin ilçe binasını hazırlaması.</a:t>
            </a:r>
          </a:p>
          <a:p>
            <a:r>
              <a:t>Çalışma ekibi fotoğraf arşivi: niyaziguneri.com-17.09.2026.zip / assets/pendik-ilce-acilis-v15.webp. Fotoğraf binanın açılış dönemine aittir.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24 Temmuz’u yeni dönemdeki çalışmalarımızın başlangıcı olarak esas alıyoruz. 29 Temmuz’da yeni ilçe binamızda yöneticilerimizin, meclis üyelerinin ve örgüt mensuplarımızın katılımıyla kamuoyuna açıklama yaptık. Niyazi Güneri ve yönetimi, çalışmalarını Yeni Parti çatısı altında sürdüreceğini duyurdu.</a:t>
            </a:r>
          </a:p>
          <a:p>
            <a:endParaRPr/>
          </a:p>
          <a:p>
            <a:r>
              <a:t>Kaynaklar</a:t>
            </a:r>
          </a:p>
          <a:p>
            <a:r>
              <a:t>Çalışma ekibinin 30.09.2026 tarihli aktarımı: 24 Temmuz geçiş tarihi ve geçişten önce Niyazi Güneri ile yönetiminin ilçe binasını hazırlaması.</a:t>
            </a:r>
          </a:p>
          <a:p>
            <a:r>
              <a:t>https://www.tunaydingazetesi.com/haber/122229/chp-pendik-ilce-yonetimi-topluca-istifa-ederek-yeni-parti-ye-katildi/ (2 Ağustos 2026 tarihli haber, 29 Temmuz toplantısını aktarıyor).</a:t>
            </a:r>
          </a:p>
          <a:p>
            <a:r>
              <a:t>Çalışma ekibi fotoğraf arşivi: niyaziguneri.com-17.09.2026.zip / assets/gallery/sahada-130-full.webp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Kuruluşun ardından mahallelerde örgütlenme ve üyelik çalışmaları yürüttük. Niyazi Güneri, 17 Eylül tarihli basın buluşmasında Pendik’te yaklaşık 4.500 üyeye ulaşıldığını açıkladı. Bu sayı, açıklamanın yapıldığı tarihe aittir.</a:t>
            </a:r>
          </a:p>
          <a:p>
            <a:endParaRPr/>
          </a:p>
          <a:p>
            <a:r>
              <a:t>Kaynaklar</a:t>
            </a:r>
          </a:p>
          <a:p>
            <a:r>
              <a:t>https://www.karsisav.com/niyazi-guneri-den-yeni-parti-ve-pendik-mesajlari-karari-uyelerimiz-verecek/38351/ (17 Eylül 2026, üye sayısı Niyazi Güneri’nin açıklamasıdır).</a:t>
            </a:r>
          </a:p>
          <a:p>
            <a:r>
              <a:t>Çalışma ekibi fotoğraf arşivi: niyaziguneri.com-17.09.2026.zip / assets/niyazi-guneri.webp. Fotoğraf örgüt arşivindendir.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Çalışma arkadaşlarımızın aktardığı üzere, geçiş döneminde TBMM’de grup toplantı salonuna ilişkin süreçte Niyazi Güneri Ankara’da da yol arkadaşlarıyla birlikte yer aldı. Bu katılım, Pendik’te yürüttüğümüz çalışmanın yanı sıra örgütsel dayanışmamızın bir parçasıydı.</a:t>
            </a:r>
          </a:p>
          <a:p>
            <a:endParaRPr/>
          </a:p>
          <a:p>
            <a:r>
              <a:t>Kaynaklar</a:t>
            </a:r>
          </a:p>
          <a:p>
            <a:r>
              <a:t>Çalışma ekibinin önceki anlatımları ve niyazi-guneri-video-onizleme-v17.html içindeki Ankara bölümü. Katılım bilgisi ekip aktarımına dayanır; kesin etkinlik tarihi verilmemiştir.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30 Ağustos Zafer Bayramı’nda kurucu ilçe başkanımız, yöneticilerimiz ve örgütümüzle birlikte çelenk sunma törenimizi gerçekleştirdik. Gazi Mustafa Kemal Atatürk’ü ve bağımsızlık mücadelesinin kahramanlarını saygıyla andık.</a:t>
            </a:r>
          </a:p>
          <a:p>
            <a:endParaRPr/>
          </a:p>
          <a:p>
            <a:r>
              <a:t>Kaynaklar</a:t>
            </a:r>
          </a:p>
          <a:p>
            <a:r>
              <a:t>https://msbrewwc.twstalker.com/yenipartipendik üzerinden Yeni Parti Pendik İlçe Başkanlığının 30 Ağustos 2026 paylaşımı.</a:t>
            </a:r>
          </a:p>
          <a:p>
            <a:r>
              <a:t>Çalışma ekibi fotoğraf arşivi: niyaziguneri.com-17.09.2026.zip / assets/gallery/sahada-137-full.webp. Yeni Parti çelengiyle anıt töreni fotoğrafı.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Eylül ayında ilçe başkanlığımızın resmî açılışını gerçekleştirdik. İl Başkanımız Özgür Çelik, çevre ilçelerden örgüt temsilcileri ve üyelerimiz bu buluşmada yanımızdaydı. Geçiş öncesinde hazırladığımız çalışma yerini, örgütümüzün katılımıyla açtık. Açılışa katkı sunan bütün arkadaşlarımıza teşekkür ediyoruz.</a:t>
            </a:r>
          </a:p>
          <a:p>
            <a:endParaRPr/>
          </a:p>
          <a:p>
            <a:r>
              <a:t>Kaynaklar</a:t>
            </a:r>
          </a:p>
          <a:p>
            <a:r>
              <a:t>https://www.sonhaber34.com/yeni-parti-pendik-ilce-baskanligi-resmi-torenle-acildi/ (10 Eylül 2026 tarihli açılış haberi).</a:t>
            </a:r>
          </a:p>
          <a:p>
            <a:r>
              <a:t>Çalışma ekibi fotoğraf arşivi: niyaziguneri.com-17.09.2026.zip / assets/gallery/sahada-140-full.webp, fotoğraftaki GüneBakış Haber işareti korunmuştur.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Kongre sürecinin delege seçimleri aşaması için mahalle listelerini düzenledik, baskıya uygun çıktıları hazırladık ve sandık görevlerine yönelik çalışmalar yaptık. Üyelerimizin seçim takvimini takip edebilmesi için duyuruları paylaştık. Liste hazırlığından sandık görevlerine kadar sorumluluk üstlenen arkadaşlarımız bu sürece emek verdi.</a:t>
            </a:r>
          </a:p>
          <a:p>
            <a:endParaRPr/>
          </a:p>
          <a:p>
            <a:r>
              <a:t>Kaynaklar</a:t>
            </a:r>
          </a:p>
          <a:p>
            <a:r>
              <a:t>Çalışma ekibinin 8-12 Eylül 2026 tarihli mahalle listeleri, sandık başkanlığı ve tutanak hazırlığı kayıtları.</a:t>
            </a:r>
          </a:p>
          <a:p>
            <a:r>
              <a:t>https://msbrewwc.twstalker.com/yenipartipendik üzerinden 12 Eylül delege seçimi duyuruları.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17 Eylül’de Filizler Köftecisi Pendik’te yerel basın mensuplarıyla bir araya geldik. Kuruluş ve örgütlenme sürecine ilişkin bilgi verdik. Basın mensuplarının sorularını yanıtladık.</a:t>
            </a:r>
          </a:p>
          <a:p>
            <a:endParaRPr/>
          </a:p>
          <a:p>
            <a:r>
              <a:t>Kaynaklar</a:t>
            </a:r>
          </a:p>
          <a:p>
            <a:r>
              <a:t>https://www.karsisav.com/niyazi-guneri-den-yeni-parti-ve-pendik-mesajlari-karari-uyelerimiz-verecek/38351/</a:t>
            </a:r>
          </a:p>
          <a:p>
            <a:r>
              <a:t>Fotoğraf: Karşı Sav, https://www.karsisav.com/images/files/2026/09/6aabda1d24e8e.jpeg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19 Eylül’de Enstitü İstanbul İSMEK’in Kurtköy’deki eğitim merkezi ve uzmanlık okullarının açılışına katıldık. Niyazi Güneri ve örgütümüz, ilçemizdeki eğitim ve meslek edinme imkânlarını ilgilendiren bu buluşmada yer aldı. Merkezler İBB tarafından hizmete sunuldu.</a:t>
            </a:r>
          </a:p>
          <a:p>
            <a:endParaRPr/>
          </a:p>
          <a:p>
            <a:r>
              <a:t>Kaynaklar</a:t>
            </a:r>
          </a:p>
          <a:p>
            <a:r>
              <a:t>https://ankahaber.net/haber/enstitu-istanbul-ismek-pendik-kurtkoy-egitim-merkezi-acildi-00f5eb51</a:t>
            </a:r>
          </a:p>
          <a:p>
            <a:r>
              <a:t>https://msbrewwc.twstalker.com/yenipartipendik üzerinden ilçe başkanlığının açılışa katılım paylaşımı.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Kadın üyelerimiz ilçe binası buluşmalarında ve örgüt yaşamında yer aldı. Gençlik kollarımız için de toplantı iletişimine destek verdik. 20 Eylül saat 16.00’da Koç Fırın Safranbolu’da planlanan buluşmanın duyuru ve davet metnini hazırladık.</a:t>
            </a:r>
          </a:p>
          <a:p>
            <a:endParaRPr/>
          </a:p>
          <a:p>
            <a:r>
              <a:t>Kaynaklar</a:t>
            </a:r>
          </a:p>
          <a:p>
            <a:r>
              <a:t>Çalışma ekibi fotoğraf arşivi: niyaziguneri.com-17.09.2026.zip / assets/gallery/sahada-138-full.webp</a:t>
            </a:r>
          </a:p>
          <a:p>
            <a:r>
              <a:t>Çalışma ekibinin 19 Eylül 2026 tarihli gençlik kolları toplantı duyurusu. Bu bölüm duyuru hazırlığını raporlar.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Toplantıların ve seçim takviminin üyelerimize duyurulması için yazılı ve görsel içerikler hazırladık. WhatsApp mesajları, mahalle toplantısı duyuruları, afişler ve salon görselleri üzerinde çalıştık. Web sayfasını ve fotoğraf galerisini düzenledik. Ön seçimin ardından teşekkür içeriklerini hazırlayarak ortak emeğin görünür olmasına katkı sunduk.</a:t>
            </a:r>
          </a:p>
          <a:p>
            <a:endParaRPr/>
          </a:p>
          <a:p>
            <a:r>
              <a:t>Kaynaklar</a:t>
            </a:r>
          </a:p>
          <a:p>
            <a:r>
              <a:t>Çalışma kayıtları: 24 Temmuz Yeni Parti web güncellemesi; 15-28 Eylül Niyazi Güneri web sitesi, görsel, video ve teşekkür mesajı çalışmaları.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Ön seçim hazırlığında listeleri mahallelere ve sandıklara göre düzenledik. Mahalle sekmelerini ve baskıya hazır sandık dosyalarını hazırladık. Görevlilerin kullanacağı bilgileri düzenli biçimde bir araya getirdik. Liste, iletişim ve sandık organizasyonuna katkı sağlayan arkadaşlarımızın emeği bu hazırlığın temelini oluşturdu.</a:t>
            </a:r>
          </a:p>
          <a:p>
            <a:endParaRPr/>
          </a:p>
          <a:p>
            <a:r>
              <a:t>Kaynaklar</a:t>
            </a:r>
          </a:p>
          <a:p>
            <a:r>
              <a:t>Çalışma ekibinin 8-25 Eylül 2026 tarihli Excel, mahalle, sandık ve görevli hazırlığı kayıtları. Kişisel üye bilgileri bu rapora alınmamıştır.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26 Eylül’de üyelerimizin oy kullandığı Pendik ilçe başkanlığı ön seçimini Niyazi Güneri kazandı. Oy kullanan bütün üyelerimize ve seçim günü görev yapan arkadaşlarımıza teşekkür ediyoruz. Bu faaliyet raporunu, ön seçimin ardından yapılan 1. Olağan İlçe Kongremizin bilgisine sunuyoruz.</a:t>
            </a:r>
          </a:p>
          <a:p>
            <a:endParaRPr/>
          </a:p>
          <a:p>
            <a:r>
              <a:t>Kaynaklar</a:t>
            </a:r>
          </a:p>
          <a:p>
            <a:r>
              <a:t>https://www.habererk.com/haber/yeni-parti-nin-18-ilce-kongresi-tamamlandi_352837/ (26 Eylül 2026 tarihli ANKA haberi aktarımı).</a:t>
            </a:r>
          </a:p>
          <a:p>
            <a:r>
              <a:t>Çalışma ekibinin 26 Eylül 2026 tarihli seçim sonucu bildirimi. Seçim yeri, dönemin duyuruları ve kullanıcı kayıtları.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Faaliyetlerimizi, 3 Ekim 2026 saat 10.00’da Işılay Düğün Salonu’nda yapılacak 1. Olağan İlçe Kongremize sunuyoruz. Duyuruda, çoğunluk sağlanamaması halinde toplantının 4 Ekim Pazar günü aynı saatte gerçekleştirileceği belirtiliyor. Kongremizin verimli geçmesini diliyoruz.</a:t>
            </a:r>
          </a:p>
          <a:p>
            <a:endParaRPr/>
          </a:p>
          <a:p>
            <a:r>
              <a:t>Kaynaklar</a:t>
            </a:r>
          </a:p>
          <a:p>
            <a:r>
              <a:t>Kaynak: çalışma ekibinin sağladığı image.png kongre afişi. Nisaplı seçim 03.10.2026, nisapsız seçim 04.10.2026, saat 10.00, Işılay Düğün Salonu.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Geçiş sürecinin hazırlığından bugüne kadar sorumluluk alan ilçe yöneticilerimize, kadın ve gençlik kollarımızdaki arkadaşlarımıza, mahallelerde çalışan üyelerimize, sandık görevlilerimize ve bütün gönüllülerimize teşekkür ediyoruz. İlçe binamızın hazırlanmasına, toplantılarımıza ve iletişim çalışmalarımıza katkı sunan herkesin emeği değerlidir. Faaliyet raporumuzu saygılarımızla bilgilerinize sunuyoruz.</a:t>
            </a:r>
          </a:p>
          <a:p>
            <a:endParaRPr/>
          </a:p>
          <a:p>
            <a:r>
              <a:t>Kaynaklar</a:t>
            </a:r>
          </a:p>
          <a:p>
            <a:r>
              <a:t>Kapanış ve teşekkür metni.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hrMaster.Title SlideHeader" descr="KAPSAM DIŞI">
            <a:extLst>
              <a:ext uri="{FF2B5EF4-FFF2-40B4-BE49-F238E27FC236}">
                <a16:creationId xmlns:a16="http://schemas.microsoft.com/office/drawing/2014/main" id="{FD5F2EC6-CC70-42C7-8A38-2922E72C2E1C}"/>
              </a:ext>
            </a:extLst>
          </p:cNvPr>
          <p:cNvSpPr txBox="1"/>
          <p:nvPr userDrawn="1"/>
        </p:nvSpPr>
        <p:spPr>
          <a:xfrm>
            <a:off x="0" y="0"/>
            <a:ext cx="12192000" cy="223138"/>
          </a:xfrm>
          <a:prstGeom prst="rect">
            <a:avLst/>
          </a:prstGeom>
          <a:noFill/>
        </p:spPr>
        <p:txBody>
          <a:bodyPr vert="horz" rtlCol="0">
            <a:spAutoFit/>
          </a:bodyPr>
          <a:lstStyle/>
          <a:p>
            <a:pPr algn="r"/>
            <a:r>
              <a:rPr lang="tr-TR" sz="850" b="0" i="0" u="none" baseline="0">
                <a:solidFill>
                  <a:srgbClr val="000000"/>
                </a:solidFill>
                <a:latin typeface="Microsoft Sans Serif" panose="020B0604020202020204" pitchFamily="34" charset="0"/>
              </a:rPr>
              <a:t>KAPSAM DIŞI</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pic>
        <p:nvPicPr>
          <p:cNvPr id="8" name="Resim 7"/>
          <p:cNvPicPr>
            <a:picLocks noChangeAspect="1"/>
          </p:cNvPicPr>
          <p:nvPr/>
        </p:nvPicPr>
        <p:blipFill>
          <a:blip r:embed="rId3"/>
          <a:stretch/>
        </p:blipFill>
        <p:spPr>
          <a:xfrm>
            <a:off x="609600" y="477987"/>
            <a:ext cx="1628775" cy="1034751"/>
          </a:xfrm>
          <a:prstGeom prst="rect">
            <a:avLst/>
          </a:prstGeom>
        </p:spPr>
      </p:pic>
      <p:sp>
        <p:nvSpPr>
          <p:cNvPr id="2" name="Dikdörtgen 1">
            <a:extLst>
              <a:ext uri="{FF2B5EF4-FFF2-40B4-BE49-F238E27FC236}">
                <a16:creationId xmlns:a16="http://schemas.microsoft.com/office/drawing/2014/main" id="{456B9B7A-6BAD-4012-ADE2-831546653F6F}"/>
              </a:ext>
            </a:extLst>
          </p:cNvPr>
          <p:cNvSpPr>
            <a:spLocks noGrp="1"/>
          </p:cNvSpPr>
          <p:nvPr/>
        </p:nvSpPr>
        <p:spPr>
          <a:xfrm>
            <a:off x="609600" y="1990725"/>
            <a:ext cx="10572750" cy="381000"/>
          </a:xfrm>
          <a:prstGeom prst="rect">
            <a:avLst/>
          </a:prstGeom>
          <a:noFill/>
          <a:ln w="0">
            <a:noFill/>
          </a:ln>
        </p:spPr>
        <p:txBody>
          <a:bodyPr wrap="square" lIns="0" tIns="0" rIns="0" bIns="0" anchor="t">
            <a:noAutofit/>
          </a:bodyPr>
          <a:lstStyle/>
          <a:p>
            <a:pPr algn="l">
              <a:defRPr sz="2100" b="1">
                <a:solidFill>
                  <a:srgbClr val="B70F24"/>
                </a:solidFill>
                <a:latin typeface="DejaVu Sans"/>
                <a:ea typeface="DejaVu Sans"/>
                <a:cs typeface="DejaVu Sans"/>
              </a:defRPr>
            </a:pPr>
            <a:r>
              <a:rPr sz="2100" b="1">
                <a:solidFill>
                  <a:srgbClr val="B70F24"/>
                </a:solidFill>
                <a:latin typeface="DejaVu Sans"/>
                <a:ea typeface="DejaVu Sans"/>
                <a:cs typeface="DejaVu Sans"/>
              </a:rPr>
              <a:t>PENDİK İLÇE BAŞKANLIĞI</a:t>
            </a:r>
          </a:p>
        </p:txBody>
      </p:sp>
      <p:sp>
        <p:nvSpPr>
          <p:cNvPr id="3" name="Dikdörtgen 2">
            <a:extLst>
              <a:ext uri="{FF2B5EF4-FFF2-40B4-BE49-F238E27FC236}">
                <a16:creationId xmlns:a16="http://schemas.microsoft.com/office/drawing/2014/main" id="{15E75FAF-7F14-46EE-9A0D-C74981EE7EB9}"/>
              </a:ext>
            </a:extLst>
          </p:cNvPr>
          <p:cNvSpPr>
            <a:spLocks noGrp="1"/>
          </p:cNvSpPr>
          <p:nvPr/>
        </p:nvSpPr>
        <p:spPr>
          <a:xfrm>
            <a:off x="609600" y="2714625"/>
            <a:ext cx="11049000" cy="1047750"/>
          </a:xfrm>
          <a:prstGeom prst="rect">
            <a:avLst/>
          </a:prstGeom>
          <a:noFill/>
          <a:ln w="0">
            <a:noFill/>
          </a:ln>
        </p:spPr>
        <p:txBody>
          <a:bodyPr wrap="square" lIns="0" tIns="0" rIns="0" bIns="0" anchor="t">
            <a:noAutofit/>
          </a:bodyPr>
          <a:lstStyle/>
          <a:p>
            <a:pPr algn="l">
              <a:defRPr sz="5775" b="1">
                <a:solidFill>
                  <a:srgbClr val="241D20"/>
                </a:solidFill>
                <a:latin typeface="DejaVu Sans"/>
                <a:ea typeface="DejaVu Sans"/>
                <a:cs typeface="DejaVu Sans"/>
              </a:defRPr>
            </a:pPr>
            <a:r>
              <a:rPr sz="5775" b="1">
                <a:solidFill>
                  <a:srgbClr val="241D20"/>
                </a:solidFill>
                <a:latin typeface="DejaVu Sans"/>
                <a:ea typeface="DejaVu Sans"/>
                <a:cs typeface="DejaVu Sans"/>
              </a:rPr>
              <a:t>FAALİYET RAPORU</a:t>
            </a:r>
          </a:p>
        </p:txBody>
      </p:sp>
      <p:sp>
        <p:nvSpPr>
          <p:cNvPr id="4" name="Dikdörtgen 3">
            <a:extLst>
              <a:ext uri="{FF2B5EF4-FFF2-40B4-BE49-F238E27FC236}">
                <a16:creationId xmlns:a16="http://schemas.microsoft.com/office/drawing/2014/main" id="{948EC7C0-A850-4729-B992-B5C67669E422}"/>
              </a:ext>
            </a:extLst>
          </p:cNvPr>
          <p:cNvSpPr>
            <a:spLocks noGrp="1"/>
          </p:cNvSpPr>
          <p:nvPr/>
        </p:nvSpPr>
        <p:spPr>
          <a:xfrm>
            <a:off x="647700" y="4029075"/>
            <a:ext cx="10191750" cy="476250"/>
          </a:xfrm>
          <a:prstGeom prst="rect">
            <a:avLst/>
          </a:prstGeom>
          <a:noFill/>
          <a:ln w="0">
            <a:noFill/>
          </a:ln>
        </p:spPr>
        <p:txBody>
          <a:bodyPr wrap="square" lIns="0" tIns="0" rIns="0" bIns="0" anchor="t">
            <a:noAutofit/>
          </a:bodyPr>
          <a:lstStyle/>
          <a:p>
            <a:pPr algn="l">
              <a:defRPr sz="2550" b="0">
                <a:solidFill>
                  <a:srgbClr val="241D20"/>
                </a:solidFill>
                <a:latin typeface="DejaVu Sans"/>
                <a:ea typeface="DejaVu Sans"/>
                <a:cs typeface="DejaVu Sans"/>
              </a:defRPr>
            </a:pPr>
            <a:r>
              <a:rPr sz="2550" b="0" dirty="0">
                <a:solidFill>
                  <a:srgbClr val="241D20"/>
                </a:solidFill>
                <a:latin typeface="DejaVu Sans"/>
                <a:ea typeface="DejaVu Sans"/>
                <a:cs typeface="DejaVu Sans"/>
              </a:rPr>
              <a:t>24 </a:t>
            </a:r>
            <a:r>
              <a:rPr sz="2550" b="0" dirty="0" err="1">
                <a:solidFill>
                  <a:srgbClr val="241D20"/>
                </a:solidFill>
                <a:latin typeface="DejaVu Sans"/>
                <a:ea typeface="DejaVu Sans"/>
                <a:cs typeface="DejaVu Sans"/>
              </a:rPr>
              <a:t>Temmuz</a:t>
            </a:r>
            <a:r>
              <a:rPr sz="2550" b="0" dirty="0">
                <a:solidFill>
                  <a:srgbClr val="241D20"/>
                </a:solidFill>
                <a:latin typeface="DejaVu Sans"/>
                <a:ea typeface="DejaVu Sans"/>
                <a:cs typeface="DejaVu Sans"/>
              </a:rPr>
              <a:t> - 30 Eylül 2026</a:t>
            </a:r>
          </a:p>
        </p:txBody>
      </p:sp>
      <p:sp>
        <p:nvSpPr>
          <p:cNvPr id="6" name="Dikdörtgen 5">
            <a:extLst>
              <a:ext uri="{FF2B5EF4-FFF2-40B4-BE49-F238E27FC236}">
                <a16:creationId xmlns:a16="http://schemas.microsoft.com/office/drawing/2014/main" id="{62F46AAD-CFBC-4C08-B640-D016DD627388}"/>
              </a:ext>
            </a:extLst>
          </p:cNvPr>
          <p:cNvSpPr>
            <a:spLocks noGrp="1"/>
          </p:cNvSpPr>
          <p:nvPr/>
        </p:nvSpPr>
        <p:spPr>
          <a:xfrm>
            <a:off x="647700" y="5715000"/>
            <a:ext cx="8096250" cy="381000"/>
          </a:xfrm>
          <a:prstGeom prst="rect">
            <a:avLst/>
          </a:prstGeom>
          <a:noFill/>
          <a:ln w="0">
            <a:noFill/>
          </a:ln>
        </p:spPr>
        <p:txBody>
          <a:bodyPr wrap="square" lIns="0" tIns="0" rIns="0" bIns="0" anchor="t">
            <a:noAutofit/>
          </a:bodyPr>
          <a:lstStyle/>
          <a:p>
            <a:pPr algn="l">
              <a:defRPr sz="1950" b="1">
                <a:solidFill>
                  <a:srgbClr val="241D20"/>
                </a:solidFill>
                <a:latin typeface="DejaVu Sans"/>
                <a:ea typeface="DejaVu Sans"/>
                <a:cs typeface="DejaVu Sans"/>
              </a:defRPr>
            </a:pPr>
            <a:r>
              <a:rPr sz="1950" b="1" dirty="0" err="1">
                <a:solidFill>
                  <a:srgbClr val="241D20"/>
                </a:solidFill>
                <a:latin typeface="DejaVu Sans"/>
                <a:ea typeface="DejaVu Sans"/>
                <a:cs typeface="DejaVu Sans"/>
              </a:rPr>
              <a:t>Niyazi</a:t>
            </a:r>
            <a:r>
              <a:rPr sz="1950" b="1" dirty="0">
                <a:solidFill>
                  <a:srgbClr val="241D20"/>
                </a:solidFill>
                <a:latin typeface="DejaVu Sans"/>
                <a:ea typeface="DejaVu Sans"/>
                <a:cs typeface="DejaVu Sans"/>
              </a:rPr>
              <a:t> </a:t>
            </a:r>
            <a:r>
              <a:rPr sz="1950" b="1" dirty="0" err="1">
                <a:solidFill>
                  <a:srgbClr val="241D20"/>
                </a:solidFill>
                <a:latin typeface="DejaVu Sans"/>
                <a:ea typeface="DejaVu Sans"/>
                <a:cs typeface="DejaVu Sans"/>
              </a:rPr>
              <a:t>Güneri</a:t>
            </a:r>
            <a:r>
              <a:rPr sz="1950" b="1" dirty="0">
                <a:solidFill>
                  <a:srgbClr val="241D20"/>
                </a:solidFill>
                <a:latin typeface="DejaVu Sans"/>
                <a:ea typeface="DejaVu Sans"/>
                <a:cs typeface="DejaVu Sans"/>
              </a:rPr>
              <a:t> ve </a:t>
            </a:r>
            <a:r>
              <a:rPr sz="1950" b="1" dirty="0" err="1">
                <a:solidFill>
                  <a:srgbClr val="241D20"/>
                </a:solidFill>
                <a:latin typeface="DejaVu Sans"/>
                <a:ea typeface="DejaVu Sans"/>
                <a:cs typeface="DejaVu Sans"/>
              </a:rPr>
              <a:t>İlçe</a:t>
            </a:r>
            <a:r>
              <a:rPr sz="1950" b="1" dirty="0">
                <a:solidFill>
                  <a:srgbClr val="241D20"/>
                </a:solidFill>
                <a:latin typeface="DejaVu Sans"/>
                <a:ea typeface="DejaVu Sans"/>
                <a:cs typeface="DejaVu Sans"/>
              </a:rPr>
              <a:t> Yönetimi</a:t>
            </a:r>
          </a:p>
        </p:txBody>
      </p:sp>
      <p:sp>
        <p:nvSpPr>
          <p:cNvPr id="7" name="Dikdörtgen 6">
            <a:extLst>
              <a:ext uri="{FF2B5EF4-FFF2-40B4-BE49-F238E27FC236}">
                <a16:creationId xmlns:a16="http://schemas.microsoft.com/office/drawing/2014/main" id="{85126BB6-D4EE-46AF-A3EA-C7249A5C568E}"/>
              </a:ext>
            </a:extLst>
          </p:cNvPr>
          <p:cNvSpPr>
            <a:spLocks noGrp="1"/>
          </p:cNvSpPr>
          <p:nvPr/>
        </p:nvSpPr>
        <p:spPr>
          <a:xfrm>
            <a:off x="9001125" y="5543550"/>
            <a:ext cx="2571750" cy="762000"/>
          </a:xfrm>
          <a:prstGeom prst="rect">
            <a:avLst/>
          </a:prstGeom>
          <a:noFill/>
          <a:ln w="0">
            <a:noFill/>
          </a:ln>
        </p:spPr>
        <p:txBody>
          <a:bodyPr wrap="square" lIns="0" tIns="0" rIns="0" bIns="0" anchor="t">
            <a:noAutofit/>
          </a:bodyPr>
          <a:lstStyle/>
          <a:p>
            <a:pPr algn="r">
              <a:defRPr sz="1800" b="0">
                <a:solidFill>
                  <a:srgbClr val="B70F24"/>
                </a:solidFill>
                <a:latin typeface="DejaVu Sans"/>
                <a:ea typeface="DejaVu Sans"/>
                <a:cs typeface="DejaVu Sans"/>
              </a:defRPr>
            </a:pPr>
            <a:r>
              <a:rPr sz="1800" b="0" dirty="0">
                <a:solidFill>
                  <a:srgbClr val="B70F24"/>
                </a:solidFill>
                <a:latin typeface="DejaVu Sans"/>
                <a:ea typeface="DejaVu Sans"/>
                <a:cs typeface="DejaVu Sans"/>
              </a:rPr>
              <a:t>1. </a:t>
            </a:r>
            <a:r>
              <a:rPr sz="1800" b="0" dirty="0" err="1">
                <a:solidFill>
                  <a:srgbClr val="B70F24"/>
                </a:solidFill>
                <a:latin typeface="DejaVu Sans"/>
                <a:ea typeface="DejaVu Sans"/>
                <a:cs typeface="DejaVu Sans"/>
              </a:rPr>
              <a:t>Olağan</a:t>
            </a:r>
            <a:r>
              <a:rPr sz="1800" b="0" dirty="0">
                <a:solidFill>
                  <a:srgbClr val="B70F24"/>
                </a:solidFill>
                <a:latin typeface="DejaVu Sans"/>
                <a:ea typeface="DejaVu Sans"/>
                <a:cs typeface="DejaVu Sans"/>
              </a:rPr>
              <a:t> </a:t>
            </a:r>
            <a:r>
              <a:rPr sz="1800" b="0" dirty="0" err="1">
                <a:solidFill>
                  <a:srgbClr val="B70F24"/>
                </a:solidFill>
                <a:latin typeface="DejaVu Sans"/>
                <a:ea typeface="DejaVu Sans"/>
                <a:cs typeface="DejaVu Sans"/>
              </a:rPr>
              <a:t>İlçe</a:t>
            </a:r>
            <a:r>
              <a:rPr sz="1800" b="0" dirty="0">
                <a:solidFill>
                  <a:srgbClr val="B70F24"/>
                </a:solidFill>
                <a:latin typeface="DejaVu Sans"/>
                <a:ea typeface="DejaVu Sans"/>
                <a:cs typeface="DejaVu Sans"/>
              </a:rPr>
              <a:t> </a:t>
            </a:r>
            <a:r>
              <a:rPr sz="1800" b="0" dirty="0" err="1">
                <a:solidFill>
                  <a:srgbClr val="B70F24"/>
                </a:solidFill>
                <a:latin typeface="DejaVu Sans"/>
                <a:ea typeface="DejaVu Sans"/>
                <a:cs typeface="DejaVu Sans"/>
              </a:rPr>
              <a:t>Kongresi</a:t>
            </a:r>
            <a:endParaRPr sz="1800" b="0" dirty="0">
              <a:solidFill>
                <a:srgbClr val="B70F24"/>
              </a:solidFill>
              <a:latin typeface="DejaVu Sans"/>
              <a:ea typeface="DejaVu Sans"/>
              <a:cs typeface="DejaVu Sans"/>
            </a:endParaRPr>
          </a:p>
          <a:p>
            <a:pPr algn="r">
              <a:defRPr sz="1800" b="0">
                <a:solidFill>
                  <a:srgbClr val="B70F24"/>
                </a:solidFill>
                <a:latin typeface="DejaVu Sans"/>
                <a:ea typeface="DejaVu Sans"/>
                <a:cs typeface="DejaVu Sans"/>
              </a:defRPr>
            </a:pPr>
            <a:r>
              <a:rPr lang="tr-TR" sz="1800" b="0" dirty="0">
                <a:solidFill>
                  <a:srgbClr val="B70F24"/>
                </a:solidFill>
                <a:latin typeface="DejaVu Sans"/>
                <a:ea typeface="DejaVu Sans"/>
                <a:cs typeface="DejaVu Sans"/>
              </a:rPr>
              <a:t>4 </a:t>
            </a:r>
            <a:r>
              <a:rPr sz="1800" b="0" dirty="0" err="1">
                <a:solidFill>
                  <a:srgbClr val="B70F24"/>
                </a:solidFill>
                <a:latin typeface="DejaVu Sans"/>
                <a:ea typeface="DejaVu Sans"/>
                <a:cs typeface="DejaVu Sans"/>
              </a:rPr>
              <a:t>Ekim</a:t>
            </a:r>
            <a:r>
              <a:rPr sz="1800" b="0" dirty="0">
                <a:solidFill>
                  <a:srgbClr val="B70F24"/>
                </a:solidFill>
                <a:latin typeface="DejaVu Sans"/>
                <a:ea typeface="DejaVu Sans"/>
                <a:cs typeface="DejaVu Sans"/>
              </a:rPr>
              <a:t> 2026</a:t>
            </a:r>
          </a:p>
        </p:txBody>
      </p:sp>
    </p:spTree>
    <p:extLst>
      <p:ext uri="{BB962C8B-B14F-4D97-AF65-F5344CB8AC3E}">
        <p14:creationId xmlns:p14="http://schemas.microsoft.com/office/powerpoint/2010/main" val="746134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E65D3BEE-3C74-4D4F-9702-0A89DCE6DF34}"/>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24 TEMMUZ ÖNCESİ</a:t>
            </a:r>
          </a:p>
        </p:txBody>
      </p:sp>
      <p:sp>
        <p:nvSpPr>
          <p:cNvPr id="2" name="Dikdörtgen 1">
            <a:extLst>
              <a:ext uri="{FF2B5EF4-FFF2-40B4-BE49-F238E27FC236}">
                <a16:creationId xmlns:a16="http://schemas.microsoft.com/office/drawing/2014/main" id="{9973F606-1C04-4EE1-A06E-56E9B04A3264}"/>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lang="tr-TR" sz="3300" b="1" dirty="0">
                <a:solidFill>
                  <a:srgbClr val="241D20"/>
                </a:solidFill>
                <a:latin typeface="DejaVu Sans"/>
                <a:ea typeface="DejaVu Sans"/>
                <a:cs typeface="DejaVu Sans"/>
              </a:rPr>
              <a:t>Öngörü</a:t>
            </a:r>
            <a:endParaRPr sz="3300" b="1" dirty="0">
              <a:solidFill>
                <a:srgbClr val="241D20"/>
              </a:solidFill>
              <a:latin typeface="DejaVu Sans"/>
              <a:ea typeface="DejaVu Sans"/>
              <a:cs typeface="DejaVu Sans"/>
            </a:endParaRPr>
          </a:p>
        </p:txBody>
      </p:sp>
      <p:sp>
        <p:nvSpPr>
          <p:cNvPr id="3" name="Dikdörtgen 2">
            <a:extLst>
              <a:ext uri="{FF2B5EF4-FFF2-40B4-BE49-F238E27FC236}">
                <a16:creationId xmlns:a16="http://schemas.microsoft.com/office/drawing/2014/main" id="{7A7FA1DA-F362-4E22-876D-D7CC46FD0C84}"/>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EF3E8D31-BE4C-4BA8-959C-3F036DC32CF2}"/>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02</a:t>
            </a:r>
          </a:p>
        </p:txBody>
      </p:sp>
      <p:sp>
        <p:nvSpPr>
          <p:cNvPr id="5" name="Dikdörtgen 4">
            <a:extLst>
              <a:ext uri="{FF2B5EF4-FFF2-40B4-BE49-F238E27FC236}">
                <a16:creationId xmlns:a16="http://schemas.microsoft.com/office/drawing/2014/main" id="{334B3D60-6D5F-4DB5-8547-84073820401D}"/>
              </a:ext>
            </a:extLst>
          </p:cNvPr>
          <p:cNvSpPr>
            <a:spLocks noGrp="1"/>
          </p:cNvSpPr>
          <p:nvPr/>
        </p:nvSpPr>
        <p:spPr>
          <a:xfrm>
            <a:off x="609599" y="2038350"/>
            <a:ext cx="5133975" cy="1476375"/>
          </a:xfrm>
          <a:prstGeom prst="rect">
            <a:avLst/>
          </a:prstGeom>
          <a:noFill/>
          <a:ln w="0">
            <a:noFill/>
          </a:ln>
        </p:spPr>
        <p:txBody>
          <a:bodyPr wrap="square" lIns="0" tIns="0" rIns="0" bIns="0" anchor="t">
            <a:noAutofit/>
          </a:bodyPr>
          <a:lstStyle/>
          <a:p>
            <a:pPr algn="l">
              <a:defRPr sz="2475" b="1">
                <a:solidFill>
                  <a:srgbClr val="B70F24"/>
                </a:solidFill>
                <a:latin typeface="DejaVu Sans"/>
                <a:ea typeface="DejaVu Sans"/>
                <a:cs typeface="DejaVu Sans"/>
              </a:defRPr>
            </a:pPr>
            <a:r>
              <a:rPr sz="2000" b="1" dirty="0" err="1">
                <a:solidFill>
                  <a:srgbClr val="B70F24"/>
                </a:solidFill>
                <a:latin typeface="DejaVu Sans"/>
                <a:ea typeface="DejaVu Sans"/>
                <a:cs typeface="DejaVu Sans"/>
              </a:rPr>
              <a:t>Niyazi</a:t>
            </a:r>
            <a:r>
              <a:rPr sz="2000" b="1" dirty="0">
                <a:solidFill>
                  <a:srgbClr val="B70F24"/>
                </a:solidFill>
                <a:latin typeface="DejaVu Sans"/>
                <a:ea typeface="DejaVu Sans"/>
                <a:cs typeface="DejaVu Sans"/>
              </a:rPr>
              <a:t> </a:t>
            </a:r>
            <a:r>
              <a:rPr sz="2000" b="1" dirty="0" err="1">
                <a:solidFill>
                  <a:srgbClr val="B70F24"/>
                </a:solidFill>
                <a:latin typeface="DejaVu Sans"/>
                <a:ea typeface="DejaVu Sans"/>
                <a:cs typeface="DejaVu Sans"/>
              </a:rPr>
              <a:t>Güneri</a:t>
            </a:r>
            <a:r>
              <a:rPr sz="2000" b="1" dirty="0">
                <a:solidFill>
                  <a:srgbClr val="B70F24"/>
                </a:solidFill>
                <a:latin typeface="DejaVu Sans"/>
                <a:ea typeface="DejaVu Sans"/>
                <a:cs typeface="DejaVu Sans"/>
              </a:rPr>
              <a:t> ve </a:t>
            </a:r>
            <a:r>
              <a:rPr sz="2000" b="1" dirty="0" err="1">
                <a:solidFill>
                  <a:srgbClr val="B70F24"/>
                </a:solidFill>
                <a:latin typeface="DejaVu Sans"/>
                <a:ea typeface="DejaVu Sans"/>
                <a:cs typeface="DejaVu Sans"/>
              </a:rPr>
              <a:t>yönetimi</a:t>
            </a:r>
            <a:r>
              <a:rPr sz="2000" b="1" dirty="0">
                <a:solidFill>
                  <a:srgbClr val="B70F24"/>
                </a:solidFill>
                <a:latin typeface="DejaVu Sans"/>
                <a:ea typeface="DejaVu Sans"/>
                <a:cs typeface="DejaVu Sans"/>
              </a:rPr>
              <a:t>, yeni </a:t>
            </a:r>
            <a:r>
              <a:rPr sz="2000" b="1" dirty="0" err="1">
                <a:solidFill>
                  <a:srgbClr val="B70F24"/>
                </a:solidFill>
                <a:latin typeface="DejaVu Sans"/>
                <a:ea typeface="DejaVu Sans"/>
                <a:cs typeface="DejaVu Sans"/>
              </a:rPr>
              <a:t>çalışma</a:t>
            </a:r>
            <a:r>
              <a:rPr sz="2000" b="1" dirty="0">
                <a:solidFill>
                  <a:srgbClr val="B70F24"/>
                </a:solidFill>
                <a:latin typeface="DejaVu Sans"/>
                <a:ea typeface="DejaVu Sans"/>
                <a:cs typeface="DejaVu Sans"/>
              </a:rPr>
              <a:t> </a:t>
            </a:r>
            <a:r>
              <a:rPr sz="2000" b="1" dirty="0" err="1">
                <a:solidFill>
                  <a:srgbClr val="B70F24"/>
                </a:solidFill>
                <a:latin typeface="DejaVu Sans"/>
                <a:ea typeface="DejaVu Sans"/>
                <a:cs typeface="DejaVu Sans"/>
              </a:rPr>
              <a:t>yerini</a:t>
            </a:r>
            <a:r>
              <a:rPr sz="2000" b="1" dirty="0">
                <a:solidFill>
                  <a:srgbClr val="B70F24"/>
                </a:solidFill>
                <a:latin typeface="DejaVu Sans"/>
                <a:ea typeface="DejaVu Sans"/>
                <a:cs typeface="DejaVu Sans"/>
              </a:rPr>
              <a:t> </a:t>
            </a:r>
            <a:r>
              <a:rPr lang="tr-TR" sz="2000" b="1" dirty="0">
                <a:solidFill>
                  <a:srgbClr val="B70F24"/>
                </a:solidFill>
                <a:latin typeface="DejaVu Sans"/>
                <a:ea typeface="DejaVu Sans"/>
                <a:cs typeface="DejaVu Sans"/>
              </a:rPr>
              <a:t>Yeni Parti geçişinden</a:t>
            </a:r>
            <a:r>
              <a:rPr sz="2000" b="1" dirty="0">
                <a:solidFill>
                  <a:srgbClr val="B70F24"/>
                </a:solidFill>
                <a:latin typeface="DejaVu Sans"/>
                <a:ea typeface="DejaVu Sans"/>
                <a:cs typeface="DejaVu Sans"/>
              </a:rPr>
              <a:t> </a:t>
            </a:r>
            <a:r>
              <a:rPr sz="2000" b="1" dirty="0" err="1">
                <a:solidFill>
                  <a:srgbClr val="B70F24"/>
                </a:solidFill>
                <a:latin typeface="DejaVu Sans"/>
                <a:ea typeface="DejaVu Sans"/>
                <a:cs typeface="DejaVu Sans"/>
              </a:rPr>
              <a:t>önce</a:t>
            </a:r>
            <a:r>
              <a:rPr sz="2000" b="1" dirty="0">
                <a:solidFill>
                  <a:srgbClr val="B70F24"/>
                </a:solidFill>
                <a:latin typeface="DejaVu Sans"/>
                <a:ea typeface="DejaVu Sans"/>
                <a:cs typeface="DejaVu Sans"/>
              </a:rPr>
              <a:t> </a:t>
            </a:r>
            <a:r>
              <a:rPr lang="tr-TR" sz="2000" b="1" dirty="0">
                <a:solidFill>
                  <a:srgbClr val="B70F24"/>
                </a:solidFill>
                <a:latin typeface="DejaVu Sans"/>
                <a:ea typeface="DejaVu Sans"/>
                <a:cs typeface="DejaVu Sans"/>
              </a:rPr>
              <a:t>hazır hale getirerek butlan yönetiminin planlarını bozdu</a:t>
            </a:r>
            <a:r>
              <a:rPr sz="2000" b="1" dirty="0">
                <a:solidFill>
                  <a:srgbClr val="B70F24"/>
                </a:solidFill>
                <a:latin typeface="DejaVu Sans"/>
                <a:ea typeface="DejaVu Sans"/>
                <a:cs typeface="DejaVu Sans"/>
              </a:rPr>
              <a:t>.</a:t>
            </a:r>
          </a:p>
        </p:txBody>
      </p:sp>
      <p:sp>
        <p:nvSpPr>
          <p:cNvPr id="6" name="Dikdörtgen 5">
            <a:extLst>
              <a:ext uri="{FF2B5EF4-FFF2-40B4-BE49-F238E27FC236}">
                <a16:creationId xmlns:a16="http://schemas.microsoft.com/office/drawing/2014/main" id="{82CDD92A-305F-4620-BF29-E04E95D1C2BA}"/>
              </a:ext>
            </a:extLst>
          </p:cNvPr>
          <p:cNvSpPr>
            <a:spLocks noGrp="1"/>
          </p:cNvSpPr>
          <p:nvPr/>
        </p:nvSpPr>
        <p:spPr>
          <a:xfrm>
            <a:off x="609600" y="3819525"/>
            <a:ext cx="4476750" cy="1285875"/>
          </a:xfrm>
          <a:prstGeom prst="rect">
            <a:avLst/>
          </a:prstGeom>
          <a:noFill/>
          <a:ln w="0">
            <a:noFill/>
          </a:ln>
        </p:spPr>
        <p:txBody>
          <a:bodyPr wrap="square" lIns="0" tIns="0" rIns="0" bIns="0" anchor="t">
            <a:noAutofit/>
          </a:bodyPr>
          <a:lstStyle/>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Örgütümüzün bir araya geleceği adres, Yeni Parti döneminin başında hazırdı.</a:t>
            </a:r>
          </a:p>
        </p:txBody>
      </p:sp>
      <p:pic>
        <p:nvPicPr>
          <p:cNvPr id="14" name="Resim 13"/>
          <p:cNvPicPr>
            <a:picLocks noChangeAspect="1"/>
          </p:cNvPicPr>
          <p:nvPr/>
        </p:nvPicPr>
        <p:blipFill>
          <a:blip r:embed="rId3"/>
          <a:stretch/>
        </p:blipFill>
        <p:spPr>
          <a:xfrm>
            <a:off x="5743575" y="2009775"/>
            <a:ext cx="5562600" cy="4171950"/>
          </a:xfrm>
          <a:prstGeom prst="rect">
            <a:avLst/>
          </a:prstGeom>
        </p:spPr>
      </p:pic>
    </p:spTree>
    <p:extLst>
      <p:ext uri="{BB962C8B-B14F-4D97-AF65-F5344CB8AC3E}">
        <p14:creationId xmlns:p14="http://schemas.microsoft.com/office/powerpoint/2010/main" val="198626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7D424BD9-3894-4519-9209-CB3FF9E4BC63}"/>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TEMMUZ 2026</a:t>
            </a:r>
          </a:p>
        </p:txBody>
      </p:sp>
      <p:sp>
        <p:nvSpPr>
          <p:cNvPr id="2" name="Dikdörtgen 1">
            <a:extLst>
              <a:ext uri="{FF2B5EF4-FFF2-40B4-BE49-F238E27FC236}">
                <a16:creationId xmlns:a16="http://schemas.microsoft.com/office/drawing/2014/main" id="{CD75FDCE-64EF-4505-BFFA-88E122068DB2}"/>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Yeni Parti çatısı altında çalışmaya başladık</a:t>
            </a:r>
          </a:p>
        </p:txBody>
      </p:sp>
      <p:sp>
        <p:nvSpPr>
          <p:cNvPr id="3" name="Dikdörtgen 2">
            <a:extLst>
              <a:ext uri="{FF2B5EF4-FFF2-40B4-BE49-F238E27FC236}">
                <a16:creationId xmlns:a16="http://schemas.microsoft.com/office/drawing/2014/main" id="{8881455A-83C1-4291-B56B-C163DA1D20A6}"/>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50FD184D-2BC1-4E3C-9782-7CA40B09AF3E}"/>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03</a:t>
            </a:r>
          </a:p>
        </p:txBody>
      </p:sp>
      <p:sp>
        <p:nvSpPr>
          <p:cNvPr id="5" name="Dikdörtgen 4">
            <a:extLst>
              <a:ext uri="{FF2B5EF4-FFF2-40B4-BE49-F238E27FC236}">
                <a16:creationId xmlns:a16="http://schemas.microsoft.com/office/drawing/2014/main" id="{8D48888A-5FBD-4248-8678-9D290B47CE92}"/>
              </a:ext>
            </a:extLst>
          </p:cNvPr>
          <p:cNvSpPr>
            <a:spLocks noGrp="1"/>
          </p:cNvSpPr>
          <p:nvPr/>
        </p:nvSpPr>
        <p:spPr>
          <a:xfrm>
            <a:off x="609600" y="2009775"/>
            <a:ext cx="4476750" cy="666750"/>
          </a:xfrm>
          <a:prstGeom prst="rect">
            <a:avLst/>
          </a:prstGeom>
          <a:noFill/>
          <a:ln w="0">
            <a:noFill/>
          </a:ln>
        </p:spPr>
        <p:txBody>
          <a:bodyPr wrap="square" lIns="0" tIns="0" rIns="0" bIns="0" anchor="t">
            <a:noAutofit/>
          </a:bodyPr>
          <a:lstStyle/>
          <a:p>
            <a:pPr algn="l">
              <a:defRPr sz="3375" b="1">
                <a:solidFill>
                  <a:srgbClr val="B70F24"/>
                </a:solidFill>
                <a:latin typeface="DejaVu Sans"/>
                <a:ea typeface="DejaVu Sans"/>
                <a:cs typeface="DejaVu Sans"/>
              </a:defRPr>
            </a:pPr>
            <a:r>
              <a:rPr sz="3375" b="1">
                <a:solidFill>
                  <a:srgbClr val="B70F24"/>
                </a:solidFill>
                <a:latin typeface="DejaVu Sans"/>
                <a:ea typeface="DejaVu Sans"/>
                <a:cs typeface="DejaVu Sans"/>
              </a:rPr>
              <a:t>24 Temmuz</a:t>
            </a:r>
          </a:p>
        </p:txBody>
      </p:sp>
      <p:sp>
        <p:nvSpPr>
          <p:cNvPr id="6" name="Dikdörtgen 5">
            <a:extLst>
              <a:ext uri="{FF2B5EF4-FFF2-40B4-BE49-F238E27FC236}">
                <a16:creationId xmlns:a16="http://schemas.microsoft.com/office/drawing/2014/main" id="{9746B9E9-4832-4CEC-AB8E-54AB4165EB49}"/>
              </a:ext>
            </a:extLst>
          </p:cNvPr>
          <p:cNvSpPr>
            <a:spLocks noGrp="1"/>
          </p:cNvSpPr>
          <p:nvPr/>
        </p:nvSpPr>
        <p:spPr>
          <a:xfrm>
            <a:off x="609600" y="2781300"/>
            <a:ext cx="4429125" cy="857250"/>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CHP’den Yeni Parti’ye geçiş süreci</a:t>
            </a:r>
          </a:p>
        </p:txBody>
      </p:sp>
      <p:sp>
        <p:nvSpPr>
          <p:cNvPr id="7" name="Dikdörtgen 6">
            <a:extLst>
              <a:ext uri="{FF2B5EF4-FFF2-40B4-BE49-F238E27FC236}">
                <a16:creationId xmlns:a16="http://schemas.microsoft.com/office/drawing/2014/main" id="{C7DE5E92-59E8-44FC-9CC2-9EF96302BA56}"/>
              </a:ext>
            </a:extLst>
          </p:cNvPr>
          <p:cNvSpPr>
            <a:spLocks noGrp="1"/>
          </p:cNvSpPr>
          <p:nvPr/>
        </p:nvSpPr>
        <p:spPr>
          <a:xfrm>
            <a:off x="609600" y="4010025"/>
            <a:ext cx="4476750" cy="666750"/>
          </a:xfrm>
          <a:prstGeom prst="rect">
            <a:avLst/>
          </a:prstGeom>
          <a:noFill/>
          <a:ln w="0">
            <a:noFill/>
          </a:ln>
        </p:spPr>
        <p:txBody>
          <a:bodyPr wrap="square" lIns="0" tIns="0" rIns="0" bIns="0" anchor="t">
            <a:noAutofit/>
          </a:bodyPr>
          <a:lstStyle/>
          <a:p>
            <a:pPr algn="l">
              <a:defRPr sz="3375" b="1">
                <a:solidFill>
                  <a:srgbClr val="B70F24"/>
                </a:solidFill>
                <a:latin typeface="DejaVu Sans"/>
                <a:ea typeface="DejaVu Sans"/>
                <a:cs typeface="DejaVu Sans"/>
              </a:defRPr>
            </a:pPr>
            <a:r>
              <a:rPr sz="3375" b="1">
                <a:solidFill>
                  <a:srgbClr val="B70F24"/>
                </a:solidFill>
                <a:latin typeface="DejaVu Sans"/>
                <a:ea typeface="DejaVu Sans"/>
                <a:cs typeface="DejaVu Sans"/>
              </a:rPr>
              <a:t>29 Temmuz</a:t>
            </a:r>
          </a:p>
        </p:txBody>
      </p:sp>
      <p:sp>
        <p:nvSpPr>
          <p:cNvPr id="8" name="Dikdörtgen 7">
            <a:extLst>
              <a:ext uri="{FF2B5EF4-FFF2-40B4-BE49-F238E27FC236}">
                <a16:creationId xmlns:a16="http://schemas.microsoft.com/office/drawing/2014/main" id="{A0C2EF23-1A1F-4139-8A36-930AF44B2191}"/>
              </a:ext>
            </a:extLst>
          </p:cNvPr>
          <p:cNvSpPr>
            <a:spLocks noGrp="1"/>
          </p:cNvSpPr>
          <p:nvPr/>
        </p:nvSpPr>
        <p:spPr>
          <a:xfrm>
            <a:off x="609600" y="4781550"/>
            <a:ext cx="4429125" cy="904875"/>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Yeni ilçe binasında kamuoyuna açıklama</a:t>
            </a:r>
          </a:p>
        </p:txBody>
      </p:sp>
      <p:pic>
        <p:nvPicPr>
          <p:cNvPr id="18" name="Resim 17"/>
          <p:cNvPicPr>
            <a:picLocks noChangeAspect="1"/>
          </p:cNvPicPr>
          <p:nvPr/>
        </p:nvPicPr>
        <p:blipFill>
          <a:blip r:embed="rId3"/>
          <a:stretch/>
        </p:blipFill>
        <p:spPr>
          <a:xfrm>
            <a:off x="5467350" y="2324233"/>
            <a:ext cx="6115050" cy="3200133"/>
          </a:xfrm>
          <a:prstGeom prst="rect">
            <a:avLst/>
          </a:prstGeom>
        </p:spPr>
      </p:pic>
    </p:spTree>
    <p:extLst>
      <p:ext uri="{BB962C8B-B14F-4D97-AF65-F5344CB8AC3E}">
        <p14:creationId xmlns:p14="http://schemas.microsoft.com/office/powerpoint/2010/main" val="79829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7554B8C9-27F7-4879-9825-7ADB82E0F7E0}"/>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KURULUŞ DÖNEMİ</a:t>
            </a:r>
          </a:p>
        </p:txBody>
      </p:sp>
      <p:sp>
        <p:nvSpPr>
          <p:cNvPr id="2" name="Dikdörtgen 1">
            <a:extLst>
              <a:ext uri="{FF2B5EF4-FFF2-40B4-BE49-F238E27FC236}">
                <a16:creationId xmlns:a16="http://schemas.microsoft.com/office/drawing/2014/main" id="{2D7F5764-B316-476E-8C9D-C457A82A0017}"/>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Pendik’te örgütlenme ve üyelik</a:t>
            </a:r>
          </a:p>
        </p:txBody>
      </p:sp>
      <p:sp>
        <p:nvSpPr>
          <p:cNvPr id="3" name="Dikdörtgen 2">
            <a:extLst>
              <a:ext uri="{FF2B5EF4-FFF2-40B4-BE49-F238E27FC236}">
                <a16:creationId xmlns:a16="http://schemas.microsoft.com/office/drawing/2014/main" id="{D5D53635-B3EE-4A1D-9FF3-E69686994DB2}"/>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517259A4-9158-446D-B338-E87B25ED69F0}"/>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04</a:t>
            </a:r>
          </a:p>
        </p:txBody>
      </p:sp>
      <p:sp>
        <p:nvSpPr>
          <p:cNvPr id="5" name="Dikdörtgen 4">
            <a:extLst>
              <a:ext uri="{FF2B5EF4-FFF2-40B4-BE49-F238E27FC236}">
                <a16:creationId xmlns:a16="http://schemas.microsoft.com/office/drawing/2014/main" id="{613F49F6-7E7B-47DF-9026-544D5E8440E6}"/>
              </a:ext>
            </a:extLst>
          </p:cNvPr>
          <p:cNvSpPr>
            <a:spLocks noGrp="1"/>
          </p:cNvSpPr>
          <p:nvPr/>
        </p:nvSpPr>
        <p:spPr>
          <a:xfrm>
            <a:off x="609600" y="2200275"/>
            <a:ext cx="4953000" cy="381000"/>
          </a:xfrm>
          <a:prstGeom prst="rect">
            <a:avLst/>
          </a:prstGeom>
          <a:noFill/>
          <a:ln w="0">
            <a:noFill/>
          </a:ln>
        </p:spPr>
        <p:txBody>
          <a:bodyPr wrap="square" lIns="0" tIns="0" rIns="0" bIns="0" anchor="t">
            <a:noAutofit/>
          </a:bodyPr>
          <a:lstStyle/>
          <a:p>
            <a:pPr algn="l">
              <a:defRPr sz="2025" b="0">
                <a:solidFill>
                  <a:srgbClr val="675F62"/>
                </a:solidFill>
                <a:latin typeface="DejaVu Sans"/>
                <a:ea typeface="DejaVu Sans"/>
                <a:cs typeface="DejaVu Sans"/>
              </a:defRPr>
            </a:pPr>
            <a:endParaRPr sz="2025" b="0" dirty="0">
              <a:solidFill>
                <a:srgbClr val="675F62"/>
              </a:solidFill>
              <a:latin typeface="DejaVu Sans"/>
              <a:ea typeface="DejaVu Sans"/>
              <a:cs typeface="DejaVu Sans"/>
            </a:endParaRPr>
          </a:p>
        </p:txBody>
      </p:sp>
      <p:sp>
        <p:nvSpPr>
          <p:cNvPr id="6" name="Dikdörtgen 5">
            <a:extLst>
              <a:ext uri="{FF2B5EF4-FFF2-40B4-BE49-F238E27FC236}">
                <a16:creationId xmlns:a16="http://schemas.microsoft.com/office/drawing/2014/main" id="{6564BD5A-2DB8-4674-A7AB-A689656884F5}"/>
              </a:ext>
            </a:extLst>
          </p:cNvPr>
          <p:cNvSpPr>
            <a:spLocks noGrp="1"/>
          </p:cNvSpPr>
          <p:nvPr/>
        </p:nvSpPr>
        <p:spPr>
          <a:xfrm>
            <a:off x="533400" y="2590800"/>
            <a:ext cx="5619750" cy="1552575"/>
          </a:xfrm>
          <a:prstGeom prst="rect">
            <a:avLst/>
          </a:prstGeom>
          <a:noFill/>
          <a:ln w="0">
            <a:noFill/>
          </a:ln>
        </p:spPr>
        <p:txBody>
          <a:bodyPr wrap="square" lIns="0" tIns="0" rIns="0" bIns="0" anchor="t">
            <a:noAutofit/>
          </a:bodyPr>
          <a:lstStyle/>
          <a:p>
            <a:pPr>
              <a:defRPr sz="9750" b="1">
                <a:solidFill>
                  <a:srgbClr val="B70F24"/>
                </a:solidFill>
                <a:latin typeface="DejaVu Sans"/>
                <a:ea typeface="DejaVu Sans"/>
                <a:cs typeface="DejaVu Sans"/>
              </a:defRPr>
            </a:pPr>
            <a:r>
              <a:rPr lang="tr-TR" sz="9750" b="1" dirty="0">
                <a:solidFill>
                  <a:srgbClr val="B70F24"/>
                </a:solidFill>
                <a:latin typeface="DejaVu Sans"/>
                <a:ea typeface="DejaVu Sans"/>
                <a:cs typeface="DejaVu Sans"/>
              </a:rPr>
              <a:t>4.394</a:t>
            </a:r>
            <a:endParaRPr sz="9750" b="1" dirty="0">
              <a:solidFill>
                <a:srgbClr val="B70F24"/>
              </a:solidFill>
              <a:latin typeface="DejaVu Sans"/>
              <a:ea typeface="DejaVu Sans"/>
              <a:cs typeface="DejaVu Sans"/>
            </a:endParaRPr>
          </a:p>
        </p:txBody>
      </p:sp>
      <p:sp>
        <p:nvSpPr>
          <p:cNvPr id="7" name="Dikdörtgen 6">
            <a:extLst>
              <a:ext uri="{FF2B5EF4-FFF2-40B4-BE49-F238E27FC236}">
                <a16:creationId xmlns:a16="http://schemas.microsoft.com/office/drawing/2014/main" id="{F87E6C7F-7DBB-4422-A885-B561B844530E}"/>
              </a:ext>
            </a:extLst>
          </p:cNvPr>
          <p:cNvSpPr>
            <a:spLocks noGrp="1"/>
          </p:cNvSpPr>
          <p:nvPr/>
        </p:nvSpPr>
        <p:spPr>
          <a:xfrm>
            <a:off x="638175" y="4143375"/>
            <a:ext cx="4953000" cy="619125"/>
          </a:xfrm>
          <a:prstGeom prst="rect">
            <a:avLst/>
          </a:prstGeom>
          <a:noFill/>
          <a:ln w="0">
            <a:noFill/>
          </a:ln>
        </p:spPr>
        <p:txBody>
          <a:bodyPr wrap="square" lIns="0" tIns="0" rIns="0" bIns="0" anchor="t">
            <a:noAutofit/>
          </a:bodyPr>
          <a:lstStyle/>
          <a:p>
            <a:pPr algn="l">
              <a:defRPr sz="3225" b="1">
                <a:solidFill>
                  <a:srgbClr val="241D20"/>
                </a:solidFill>
                <a:latin typeface="DejaVu Sans"/>
                <a:ea typeface="DejaVu Sans"/>
                <a:cs typeface="DejaVu Sans"/>
              </a:defRPr>
            </a:pPr>
            <a:r>
              <a:rPr sz="3225" b="1">
                <a:solidFill>
                  <a:srgbClr val="241D20"/>
                </a:solidFill>
                <a:latin typeface="DejaVu Sans"/>
                <a:ea typeface="DejaVu Sans"/>
                <a:cs typeface="DejaVu Sans"/>
              </a:rPr>
              <a:t>üye</a:t>
            </a:r>
          </a:p>
        </p:txBody>
      </p:sp>
      <p:sp>
        <p:nvSpPr>
          <p:cNvPr id="8" name="Dikdörtgen 7">
            <a:extLst>
              <a:ext uri="{FF2B5EF4-FFF2-40B4-BE49-F238E27FC236}">
                <a16:creationId xmlns:a16="http://schemas.microsoft.com/office/drawing/2014/main" id="{C105798D-7085-4432-9343-C8780442664A}"/>
              </a:ext>
            </a:extLst>
          </p:cNvPr>
          <p:cNvSpPr>
            <a:spLocks noGrp="1"/>
          </p:cNvSpPr>
          <p:nvPr/>
        </p:nvSpPr>
        <p:spPr>
          <a:xfrm>
            <a:off x="638175" y="5057775"/>
            <a:ext cx="4972050" cy="952500"/>
          </a:xfrm>
          <a:prstGeom prst="rect">
            <a:avLst/>
          </a:prstGeom>
          <a:noFill/>
          <a:ln w="0">
            <a:noFill/>
          </a:ln>
        </p:spPr>
        <p:txBody>
          <a:bodyPr wrap="square" lIns="0" tIns="0" rIns="0" bIns="0" anchor="t">
            <a:noAutofit/>
          </a:bodyPr>
          <a:lstStyle/>
          <a:p>
            <a:pPr algn="l">
              <a:defRPr sz="2025" b="0">
                <a:solidFill>
                  <a:srgbClr val="241D20"/>
                </a:solidFill>
                <a:latin typeface="DejaVu Sans"/>
                <a:ea typeface="DejaVu Sans"/>
                <a:cs typeface="DejaVu Sans"/>
              </a:defRPr>
            </a:pPr>
            <a:r>
              <a:rPr lang="tr-TR" sz="2025" b="0" dirty="0">
                <a:solidFill>
                  <a:srgbClr val="241D20"/>
                </a:solidFill>
                <a:latin typeface="DejaVu Sans"/>
                <a:ea typeface="DejaVu Sans"/>
                <a:cs typeface="DejaVu Sans"/>
              </a:rPr>
              <a:t>1</a:t>
            </a:r>
            <a:r>
              <a:rPr sz="2025" b="0" dirty="0">
                <a:solidFill>
                  <a:srgbClr val="241D20"/>
                </a:solidFill>
                <a:latin typeface="DejaVu Sans"/>
                <a:ea typeface="DejaVu Sans"/>
                <a:cs typeface="DejaVu Sans"/>
              </a:rPr>
              <a:t> </a:t>
            </a:r>
            <a:r>
              <a:rPr lang="tr-TR" sz="2025" b="0" dirty="0">
                <a:solidFill>
                  <a:srgbClr val="241D20"/>
                </a:solidFill>
                <a:latin typeface="DejaVu Sans"/>
                <a:ea typeface="DejaVu Sans"/>
                <a:cs typeface="DejaVu Sans"/>
              </a:rPr>
              <a:t>Ekim</a:t>
            </a:r>
            <a:r>
              <a:rPr sz="2025" b="0" dirty="0">
                <a:solidFill>
                  <a:srgbClr val="241D20"/>
                </a:solidFill>
                <a:latin typeface="DejaVu Sans"/>
                <a:ea typeface="DejaVu Sans"/>
                <a:cs typeface="DejaVu Sans"/>
              </a:rPr>
              <a:t> 2026’da </a:t>
            </a:r>
            <a:r>
              <a:rPr sz="2025" b="0" dirty="0" err="1">
                <a:solidFill>
                  <a:srgbClr val="241D20"/>
                </a:solidFill>
                <a:latin typeface="DejaVu Sans"/>
                <a:ea typeface="DejaVu Sans"/>
                <a:cs typeface="DejaVu Sans"/>
              </a:rPr>
              <a:t>açıklanan</a:t>
            </a:r>
            <a:endParaRPr sz="2025" b="0" dirty="0">
              <a:solidFill>
                <a:srgbClr val="241D20"/>
              </a:solidFill>
              <a:latin typeface="DejaVu Sans"/>
              <a:ea typeface="DejaVu Sans"/>
              <a:cs typeface="DejaVu Sans"/>
            </a:endParaRPr>
          </a:p>
          <a:p>
            <a:pPr algn="l">
              <a:defRPr sz="2025" b="0">
                <a:solidFill>
                  <a:srgbClr val="241D20"/>
                </a:solidFill>
                <a:latin typeface="DejaVu Sans"/>
                <a:ea typeface="DejaVu Sans"/>
                <a:cs typeface="DejaVu Sans"/>
              </a:defRPr>
            </a:pPr>
            <a:r>
              <a:rPr sz="2025" b="0" dirty="0" err="1">
                <a:solidFill>
                  <a:srgbClr val="241D20"/>
                </a:solidFill>
                <a:latin typeface="DejaVu Sans"/>
                <a:ea typeface="DejaVu Sans"/>
                <a:cs typeface="DejaVu Sans"/>
              </a:rPr>
              <a:t>Pendik</a:t>
            </a:r>
            <a:r>
              <a:rPr sz="2025" b="0" dirty="0">
                <a:solidFill>
                  <a:srgbClr val="241D20"/>
                </a:solidFill>
                <a:latin typeface="DejaVu Sans"/>
                <a:ea typeface="DejaVu Sans"/>
                <a:cs typeface="DejaVu Sans"/>
              </a:rPr>
              <a:t> </a:t>
            </a:r>
            <a:r>
              <a:rPr sz="2025" b="0" dirty="0" err="1">
                <a:solidFill>
                  <a:srgbClr val="241D20"/>
                </a:solidFill>
                <a:latin typeface="DejaVu Sans"/>
                <a:ea typeface="DejaVu Sans"/>
                <a:cs typeface="DejaVu Sans"/>
              </a:rPr>
              <a:t>üye</a:t>
            </a:r>
            <a:r>
              <a:rPr sz="2025" b="0" dirty="0">
                <a:solidFill>
                  <a:srgbClr val="241D20"/>
                </a:solidFill>
                <a:latin typeface="DejaVu Sans"/>
                <a:ea typeface="DejaVu Sans"/>
                <a:cs typeface="DejaVu Sans"/>
              </a:rPr>
              <a:t> </a:t>
            </a:r>
            <a:r>
              <a:rPr sz="2025" b="0" dirty="0" err="1">
                <a:solidFill>
                  <a:srgbClr val="241D20"/>
                </a:solidFill>
                <a:latin typeface="DejaVu Sans"/>
                <a:ea typeface="DejaVu Sans"/>
                <a:cs typeface="DejaVu Sans"/>
              </a:rPr>
              <a:t>sayısı</a:t>
            </a:r>
            <a:endParaRPr sz="2025" b="0" dirty="0">
              <a:solidFill>
                <a:srgbClr val="241D20"/>
              </a:solidFill>
              <a:latin typeface="DejaVu Sans"/>
              <a:ea typeface="DejaVu Sans"/>
              <a:cs typeface="DejaVu Sans"/>
            </a:endParaRPr>
          </a:p>
        </p:txBody>
      </p:sp>
      <p:pic>
        <p:nvPicPr>
          <p:cNvPr id="18" name="Resim 17"/>
          <p:cNvPicPr>
            <a:picLocks noChangeAspect="1"/>
          </p:cNvPicPr>
          <p:nvPr/>
        </p:nvPicPr>
        <p:blipFill>
          <a:blip r:embed="rId3"/>
          <a:stretch/>
        </p:blipFill>
        <p:spPr>
          <a:xfrm>
            <a:off x="7072313" y="1990725"/>
            <a:ext cx="4162425" cy="4162425"/>
          </a:xfrm>
          <a:prstGeom prst="rect">
            <a:avLst/>
          </a:prstGeom>
        </p:spPr>
      </p:pic>
    </p:spTree>
    <p:extLst>
      <p:ext uri="{BB962C8B-B14F-4D97-AF65-F5344CB8AC3E}">
        <p14:creationId xmlns:p14="http://schemas.microsoft.com/office/powerpoint/2010/main" val="2079074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80E20"/>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E7978B8C-31E5-4699-9ED2-186A175164E9}"/>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F5D6DA"/>
                </a:solidFill>
                <a:latin typeface="DejaVu Sans"/>
                <a:ea typeface="DejaVu Sans"/>
                <a:cs typeface="DejaVu Sans"/>
              </a:defRPr>
            </a:pPr>
            <a:r>
              <a:rPr sz="1500" b="1">
                <a:solidFill>
                  <a:srgbClr val="F5D6DA"/>
                </a:solidFill>
                <a:latin typeface="DejaVu Sans"/>
                <a:ea typeface="DejaVu Sans"/>
                <a:cs typeface="DejaVu Sans"/>
              </a:rPr>
              <a:t>ÖRGÜTÜN ORTAK ÇALIŞMASI</a:t>
            </a:r>
          </a:p>
        </p:txBody>
      </p:sp>
      <p:sp>
        <p:nvSpPr>
          <p:cNvPr id="2" name="Dikdörtgen 1">
            <a:extLst>
              <a:ext uri="{FF2B5EF4-FFF2-40B4-BE49-F238E27FC236}">
                <a16:creationId xmlns:a16="http://schemas.microsoft.com/office/drawing/2014/main" id="{17DF52FC-1F85-4753-B76B-D6B2969FC232}"/>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Geçiş döneminde Ankara dayanışması</a:t>
            </a:r>
          </a:p>
        </p:txBody>
      </p:sp>
      <p:sp>
        <p:nvSpPr>
          <p:cNvPr id="3" name="Dikdörtgen 2">
            <a:extLst>
              <a:ext uri="{FF2B5EF4-FFF2-40B4-BE49-F238E27FC236}">
                <a16:creationId xmlns:a16="http://schemas.microsoft.com/office/drawing/2014/main" id="{E4339E42-B362-4509-9DCA-7253CBD0BCF8}"/>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F0C7CD"/>
                </a:solidFill>
                <a:latin typeface="DejaVu Sans"/>
                <a:ea typeface="DejaVu Sans"/>
                <a:cs typeface="DejaVu Sans"/>
              </a:defRPr>
            </a:pPr>
            <a:r>
              <a:rPr sz="975" b="0">
                <a:solidFill>
                  <a:srgbClr val="F0C7CD"/>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2F9EA473-16AD-4AFB-BC94-121FFBA731F9}"/>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F0C7CD"/>
                </a:solidFill>
                <a:latin typeface="DejaVu Sans"/>
                <a:ea typeface="DejaVu Sans"/>
                <a:cs typeface="DejaVu Sans"/>
              </a:defRPr>
            </a:pPr>
            <a:r>
              <a:rPr sz="1200" b="0">
                <a:solidFill>
                  <a:srgbClr val="F0C7CD"/>
                </a:solidFill>
                <a:latin typeface="DejaVu Sans"/>
                <a:ea typeface="DejaVu Sans"/>
                <a:cs typeface="DejaVu Sans"/>
              </a:rPr>
              <a:t>05</a:t>
            </a:r>
          </a:p>
        </p:txBody>
      </p:sp>
      <p:sp>
        <p:nvSpPr>
          <p:cNvPr id="5" name="Dikdörtgen 4">
            <a:extLst>
              <a:ext uri="{FF2B5EF4-FFF2-40B4-BE49-F238E27FC236}">
                <a16:creationId xmlns:a16="http://schemas.microsoft.com/office/drawing/2014/main" id="{3B6F8694-1BCE-4958-A2C5-644284B01733}"/>
              </a:ext>
            </a:extLst>
          </p:cNvPr>
          <p:cNvSpPr>
            <a:spLocks noGrp="1"/>
          </p:cNvSpPr>
          <p:nvPr/>
        </p:nvSpPr>
        <p:spPr>
          <a:xfrm>
            <a:off x="609600" y="2238375"/>
            <a:ext cx="10858500" cy="1047750"/>
          </a:xfrm>
          <a:prstGeom prst="rect">
            <a:avLst/>
          </a:prstGeom>
          <a:noFill/>
          <a:ln w="0">
            <a:noFill/>
          </a:ln>
        </p:spPr>
        <p:txBody>
          <a:bodyPr wrap="square" lIns="0" tIns="0" rIns="0" bIns="0" anchor="t">
            <a:noAutofit/>
          </a:bodyPr>
          <a:lstStyle/>
          <a:p>
            <a:pPr algn="l">
              <a:defRPr sz="5850" b="1">
                <a:solidFill>
                  <a:srgbClr val="FFFFFF"/>
                </a:solidFill>
                <a:latin typeface="DejaVu Sans"/>
                <a:ea typeface="DejaVu Sans"/>
                <a:cs typeface="DejaVu Sans"/>
              </a:defRPr>
            </a:pPr>
            <a:r>
              <a:rPr sz="5850" b="1">
                <a:solidFill>
                  <a:srgbClr val="FFFFFF"/>
                </a:solidFill>
                <a:latin typeface="DejaVu Sans"/>
                <a:ea typeface="DejaVu Sans"/>
                <a:cs typeface="DejaVu Sans"/>
              </a:rPr>
              <a:t>ANKARA</a:t>
            </a:r>
          </a:p>
        </p:txBody>
      </p:sp>
      <p:sp>
        <p:nvSpPr>
          <p:cNvPr id="6" name="Dikdörtgen 5">
            <a:extLst>
              <a:ext uri="{FF2B5EF4-FFF2-40B4-BE49-F238E27FC236}">
                <a16:creationId xmlns:a16="http://schemas.microsoft.com/office/drawing/2014/main" id="{AA2CA80E-3D7C-412A-A2A5-13E5F0793D55}"/>
              </a:ext>
            </a:extLst>
          </p:cNvPr>
          <p:cNvSpPr>
            <a:spLocks noGrp="1"/>
          </p:cNvSpPr>
          <p:nvPr/>
        </p:nvSpPr>
        <p:spPr>
          <a:xfrm>
            <a:off x="647700" y="3676650"/>
            <a:ext cx="10096500" cy="1476375"/>
          </a:xfrm>
          <a:prstGeom prst="rect">
            <a:avLst/>
          </a:prstGeom>
          <a:noFill/>
          <a:ln w="0">
            <a:noFill/>
          </a:ln>
        </p:spPr>
        <p:txBody>
          <a:bodyPr wrap="square" lIns="0" tIns="0" rIns="0" bIns="0" anchor="t">
            <a:noAutofit/>
          </a:bodyPr>
          <a:lstStyle/>
          <a:p>
            <a:pPr algn="l">
              <a:defRPr sz="2775" b="0">
                <a:solidFill>
                  <a:srgbClr val="FFFFFF"/>
                </a:solidFill>
                <a:latin typeface="DejaVu Sans"/>
                <a:ea typeface="DejaVu Sans"/>
                <a:cs typeface="DejaVu Sans"/>
              </a:defRPr>
            </a:pPr>
            <a:r>
              <a:rPr sz="2775" b="0">
                <a:solidFill>
                  <a:srgbClr val="FFFFFF"/>
                </a:solidFill>
                <a:latin typeface="DejaVu Sans"/>
                <a:ea typeface="DejaVu Sans"/>
                <a:cs typeface="DejaVu Sans"/>
              </a:rPr>
              <a:t>TBMM’de grup toplantı salonuna ilişkin süreçte Niyazi Güneri, yol arkadaşlarıyla birlikte Ankara’da yer aldı.</a:t>
            </a:r>
          </a:p>
        </p:txBody>
      </p:sp>
    </p:spTree>
    <p:extLst>
      <p:ext uri="{BB962C8B-B14F-4D97-AF65-F5344CB8AC3E}">
        <p14:creationId xmlns:p14="http://schemas.microsoft.com/office/powerpoint/2010/main" val="1493891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667D3BB6-2D7C-48B9-9BBD-48BC7EAC21B6}"/>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30 AĞUSTOS 2026</a:t>
            </a:r>
          </a:p>
        </p:txBody>
      </p:sp>
      <p:sp>
        <p:nvSpPr>
          <p:cNvPr id="2" name="Dikdörtgen 1">
            <a:extLst>
              <a:ext uri="{FF2B5EF4-FFF2-40B4-BE49-F238E27FC236}">
                <a16:creationId xmlns:a16="http://schemas.microsoft.com/office/drawing/2014/main" id="{04471700-9E71-487D-9545-76A64342C3E3}"/>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30 Ağustos Zafer Bayramı</a:t>
            </a:r>
          </a:p>
        </p:txBody>
      </p:sp>
      <p:sp>
        <p:nvSpPr>
          <p:cNvPr id="3" name="Dikdörtgen 2">
            <a:extLst>
              <a:ext uri="{FF2B5EF4-FFF2-40B4-BE49-F238E27FC236}">
                <a16:creationId xmlns:a16="http://schemas.microsoft.com/office/drawing/2014/main" id="{155825A8-3C94-4ACE-AA8E-C3A65904668E}"/>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67A3407C-CCD8-4669-82E4-22528652BD7F}"/>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06</a:t>
            </a:r>
          </a:p>
        </p:txBody>
      </p:sp>
      <p:pic>
        <p:nvPicPr>
          <p:cNvPr id="12" name="Resim 11"/>
          <p:cNvPicPr>
            <a:picLocks noChangeAspect="1"/>
          </p:cNvPicPr>
          <p:nvPr/>
        </p:nvPicPr>
        <p:blipFill>
          <a:blip r:embed="rId3"/>
          <a:stretch/>
        </p:blipFill>
        <p:spPr>
          <a:xfrm>
            <a:off x="1527175" y="1952625"/>
            <a:ext cx="5499100" cy="4124325"/>
          </a:xfrm>
          <a:prstGeom prst="rect">
            <a:avLst/>
          </a:prstGeom>
        </p:spPr>
      </p:pic>
      <p:sp>
        <p:nvSpPr>
          <p:cNvPr id="6" name="Dikdörtgen 5">
            <a:extLst>
              <a:ext uri="{FF2B5EF4-FFF2-40B4-BE49-F238E27FC236}">
                <a16:creationId xmlns:a16="http://schemas.microsoft.com/office/drawing/2014/main" id="{150A1CB0-0F49-40E6-B500-9779DA9F6129}"/>
              </a:ext>
            </a:extLst>
          </p:cNvPr>
          <p:cNvSpPr>
            <a:spLocks noGrp="1"/>
          </p:cNvSpPr>
          <p:nvPr/>
        </p:nvSpPr>
        <p:spPr>
          <a:xfrm>
            <a:off x="8439150" y="2114550"/>
            <a:ext cx="3048000" cy="1238250"/>
          </a:xfrm>
          <a:prstGeom prst="rect">
            <a:avLst/>
          </a:prstGeom>
          <a:noFill/>
          <a:ln w="0">
            <a:noFill/>
          </a:ln>
        </p:spPr>
        <p:txBody>
          <a:bodyPr wrap="square" lIns="0" tIns="0" rIns="0" bIns="0" anchor="t">
            <a:noAutofit/>
          </a:bodyPr>
          <a:lstStyle/>
          <a:p>
            <a:pPr algn="l">
              <a:defRPr sz="2550" b="1">
                <a:solidFill>
                  <a:srgbClr val="B70F24"/>
                </a:solidFill>
                <a:latin typeface="DejaVu Sans"/>
                <a:ea typeface="DejaVu Sans"/>
                <a:cs typeface="DejaVu Sans"/>
              </a:defRPr>
            </a:pPr>
            <a:r>
              <a:rPr sz="2550" b="1">
                <a:solidFill>
                  <a:srgbClr val="B70F24"/>
                </a:solidFill>
                <a:latin typeface="DejaVu Sans"/>
                <a:ea typeface="DejaVu Sans"/>
                <a:cs typeface="DejaVu Sans"/>
              </a:rPr>
              <a:t>Çelenk sunma törenimizi gerçekleştirdik.</a:t>
            </a:r>
          </a:p>
        </p:txBody>
      </p:sp>
      <p:sp>
        <p:nvSpPr>
          <p:cNvPr id="7" name="Dikdörtgen 6">
            <a:extLst>
              <a:ext uri="{FF2B5EF4-FFF2-40B4-BE49-F238E27FC236}">
                <a16:creationId xmlns:a16="http://schemas.microsoft.com/office/drawing/2014/main" id="{9BCE4FF8-6A09-47D3-B69D-C94B1D7B74BF}"/>
              </a:ext>
            </a:extLst>
          </p:cNvPr>
          <p:cNvSpPr>
            <a:spLocks noGrp="1"/>
          </p:cNvSpPr>
          <p:nvPr/>
        </p:nvSpPr>
        <p:spPr>
          <a:xfrm>
            <a:off x="8439150" y="3886200"/>
            <a:ext cx="3048000" cy="1905000"/>
          </a:xfrm>
          <a:prstGeom prst="rect">
            <a:avLst/>
          </a:prstGeom>
          <a:noFill/>
          <a:ln w="0">
            <a:noFill/>
          </a:ln>
        </p:spPr>
        <p:txBody>
          <a:bodyPr wrap="square" lIns="0" tIns="0" rIns="0" bIns="0" anchor="t">
            <a:noAutofit/>
          </a:bodyPr>
          <a:lstStyle/>
          <a:p>
            <a:pPr algn="l">
              <a:defRPr sz="2100" b="0">
                <a:solidFill>
                  <a:srgbClr val="241D20"/>
                </a:solidFill>
                <a:latin typeface="DejaVu Sans"/>
                <a:ea typeface="DejaVu Sans"/>
                <a:cs typeface="DejaVu Sans"/>
              </a:defRPr>
            </a:pPr>
            <a:r>
              <a:rPr sz="2100" b="0">
                <a:solidFill>
                  <a:srgbClr val="241D20"/>
                </a:solidFill>
                <a:latin typeface="DejaVu Sans"/>
                <a:ea typeface="DejaVu Sans"/>
                <a:cs typeface="DejaVu Sans"/>
              </a:rPr>
              <a:t>Niyazi Güneri, ilçe yöneticileri ve örgütümüzle birlikte anma programında yer aldık.</a:t>
            </a:r>
          </a:p>
        </p:txBody>
      </p:sp>
    </p:spTree>
    <p:extLst>
      <p:ext uri="{BB962C8B-B14F-4D97-AF65-F5344CB8AC3E}">
        <p14:creationId xmlns:p14="http://schemas.microsoft.com/office/powerpoint/2010/main" val="1820025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1ED11661-8CC1-4531-9B78-2D09006C4F5F}"/>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EYLÜL 2026</a:t>
            </a:r>
          </a:p>
        </p:txBody>
      </p:sp>
      <p:sp>
        <p:nvSpPr>
          <p:cNvPr id="2" name="Dikdörtgen 1">
            <a:extLst>
              <a:ext uri="{FF2B5EF4-FFF2-40B4-BE49-F238E27FC236}">
                <a16:creationId xmlns:a16="http://schemas.microsoft.com/office/drawing/2014/main" id="{CB9A849D-F922-4350-8090-CAB2CF72BF89}"/>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İlçe başkanlığımızın resmî açılışı</a:t>
            </a:r>
          </a:p>
        </p:txBody>
      </p:sp>
      <p:sp>
        <p:nvSpPr>
          <p:cNvPr id="3" name="Dikdörtgen 2">
            <a:extLst>
              <a:ext uri="{FF2B5EF4-FFF2-40B4-BE49-F238E27FC236}">
                <a16:creationId xmlns:a16="http://schemas.microsoft.com/office/drawing/2014/main" id="{7C4F9251-38AD-4B33-95B1-28D55320740E}"/>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516DDF42-9E3F-49C6-9155-5ABB7F48CB00}"/>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07</a:t>
            </a:r>
          </a:p>
        </p:txBody>
      </p:sp>
      <p:sp>
        <p:nvSpPr>
          <p:cNvPr id="5" name="Dikdörtgen 4">
            <a:extLst>
              <a:ext uri="{FF2B5EF4-FFF2-40B4-BE49-F238E27FC236}">
                <a16:creationId xmlns:a16="http://schemas.microsoft.com/office/drawing/2014/main" id="{AA36CE02-B2B1-4992-BC89-4CE6D8789582}"/>
              </a:ext>
            </a:extLst>
          </p:cNvPr>
          <p:cNvSpPr>
            <a:spLocks noGrp="1"/>
          </p:cNvSpPr>
          <p:nvPr/>
        </p:nvSpPr>
        <p:spPr>
          <a:xfrm>
            <a:off x="609600" y="2133600"/>
            <a:ext cx="4343400" cy="1476375"/>
          </a:xfrm>
          <a:prstGeom prst="rect">
            <a:avLst/>
          </a:prstGeom>
          <a:noFill/>
          <a:ln w="0">
            <a:noFill/>
          </a:ln>
        </p:spPr>
        <p:txBody>
          <a:bodyPr wrap="square" lIns="0" tIns="0" rIns="0" bIns="0" anchor="t">
            <a:noAutofit/>
          </a:bodyPr>
          <a:lstStyle/>
          <a:p>
            <a:pPr algn="l">
              <a:defRPr sz="2475" b="1">
                <a:solidFill>
                  <a:srgbClr val="B70F24"/>
                </a:solidFill>
                <a:latin typeface="DejaVu Sans"/>
                <a:ea typeface="DejaVu Sans"/>
                <a:cs typeface="DejaVu Sans"/>
              </a:defRPr>
            </a:pPr>
            <a:r>
              <a:rPr sz="2475" b="1" dirty="0">
                <a:solidFill>
                  <a:srgbClr val="B70F24"/>
                </a:solidFill>
                <a:latin typeface="DejaVu Sans"/>
                <a:ea typeface="DejaVu Sans"/>
                <a:cs typeface="DejaVu Sans"/>
              </a:rPr>
              <a:t>İl </a:t>
            </a:r>
            <a:r>
              <a:rPr sz="2475" b="1" dirty="0" err="1">
                <a:solidFill>
                  <a:srgbClr val="B70F24"/>
                </a:solidFill>
                <a:latin typeface="DejaVu Sans"/>
                <a:ea typeface="DejaVu Sans"/>
                <a:cs typeface="DejaVu Sans"/>
              </a:rPr>
              <a:t>Başkanımız</a:t>
            </a:r>
            <a:r>
              <a:rPr sz="2475" b="1" dirty="0">
                <a:solidFill>
                  <a:srgbClr val="B70F24"/>
                </a:solidFill>
                <a:latin typeface="DejaVu Sans"/>
                <a:ea typeface="DejaVu Sans"/>
                <a:cs typeface="DejaVu Sans"/>
              </a:rPr>
              <a:t> Özgür </a:t>
            </a:r>
            <a:r>
              <a:rPr sz="2475" b="1" dirty="0" err="1">
                <a:solidFill>
                  <a:srgbClr val="B70F24"/>
                </a:solidFill>
                <a:latin typeface="DejaVu Sans"/>
                <a:ea typeface="DejaVu Sans"/>
                <a:cs typeface="DejaVu Sans"/>
              </a:rPr>
              <a:t>Çelik</a:t>
            </a:r>
            <a:r>
              <a:rPr sz="2475" b="1" dirty="0">
                <a:solidFill>
                  <a:srgbClr val="B70F24"/>
                </a:solidFill>
                <a:latin typeface="DejaVu Sans"/>
                <a:ea typeface="DejaVu Sans"/>
                <a:cs typeface="DejaVu Sans"/>
              </a:rPr>
              <a:t> ve </a:t>
            </a:r>
            <a:r>
              <a:rPr sz="2475" b="1" dirty="0" err="1">
                <a:solidFill>
                  <a:srgbClr val="B70F24"/>
                </a:solidFill>
                <a:latin typeface="DejaVu Sans"/>
                <a:ea typeface="DejaVu Sans"/>
                <a:cs typeface="DejaVu Sans"/>
              </a:rPr>
              <a:t>örgütümüzle</a:t>
            </a:r>
            <a:r>
              <a:rPr sz="2475" b="1" dirty="0">
                <a:solidFill>
                  <a:srgbClr val="B70F24"/>
                </a:solidFill>
                <a:latin typeface="DejaVu Sans"/>
                <a:ea typeface="DejaVu Sans"/>
                <a:cs typeface="DejaVu Sans"/>
              </a:rPr>
              <a:t> yeni </a:t>
            </a:r>
            <a:r>
              <a:rPr sz="2475" b="1" dirty="0" err="1">
                <a:solidFill>
                  <a:srgbClr val="B70F24"/>
                </a:solidFill>
                <a:latin typeface="DejaVu Sans"/>
                <a:ea typeface="DejaVu Sans"/>
                <a:cs typeface="DejaVu Sans"/>
              </a:rPr>
              <a:t>ilçe</a:t>
            </a:r>
            <a:r>
              <a:rPr sz="2475" b="1" dirty="0">
                <a:solidFill>
                  <a:srgbClr val="B70F24"/>
                </a:solidFill>
                <a:latin typeface="DejaVu Sans"/>
                <a:ea typeface="DejaVu Sans"/>
                <a:cs typeface="DejaVu Sans"/>
              </a:rPr>
              <a:t> </a:t>
            </a:r>
            <a:r>
              <a:rPr sz="2475" b="1" dirty="0" err="1">
                <a:solidFill>
                  <a:srgbClr val="B70F24"/>
                </a:solidFill>
                <a:latin typeface="DejaVu Sans"/>
                <a:ea typeface="DejaVu Sans"/>
                <a:cs typeface="DejaVu Sans"/>
              </a:rPr>
              <a:t>binamızda</a:t>
            </a:r>
            <a:r>
              <a:rPr sz="2475" b="1" dirty="0">
                <a:solidFill>
                  <a:srgbClr val="B70F24"/>
                </a:solidFill>
                <a:latin typeface="DejaVu Sans"/>
                <a:ea typeface="DejaVu Sans"/>
                <a:cs typeface="DejaVu Sans"/>
              </a:rPr>
              <a:t> </a:t>
            </a:r>
            <a:r>
              <a:rPr sz="2475" b="1" dirty="0" err="1">
                <a:solidFill>
                  <a:srgbClr val="B70F24"/>
                </a:solidFill>
                <a:latin typeface="DejaVu Sans"/>
                <a:ea typeface="DejaVu Sans"/>
                <a:cs typeface="DejaVu Sans"/>
              </a:rPr>
              <a:t>buluştuk</a:t>
            </a:r>
            <a:r>
              <a:rPr sz="2475" b="1" dirty="0">
                <a:solidFill>
                  <a:srgbClr val="B70F24"/>
                </a:solidFill>
                <a:latin typeface="DejaVu Sans"/>
                <a:ea typeface="DejaVu Sans"/>
                <a:cs typeface="DejaVu Sans"/>
              </a:rPr>
              <a:t>.</a:t>
            </a:r>
          </a:p>
        </p:txBody>
      </p:sp>
      <p:pic>
        <p:nvPicPr>
          <p:cNvPr id="14" name="Resim 13"/>
          <p:cNvPicPr>
            <a:picLocks noChangeAspect="1"/>
          </p:cNvPicPr>
          <p:nvPr/>
        </p:nvPicPr>
        <p:blipFill>
          <a:blip r:embed="rId3"/>
          <a:stretch/>
        </p:blipFill>
        <p:spPr>
          <a:xfrm>
            <a:off x="5802768" y="2038350"/>
            <a:ext cx="5387064" cy="4029075"/>
          </a:xfrm>
          <a:prstGeom prst="rect">
            <a:avLst/>
          </a:prstGeom>
        </p:spPr>
      </p:pic>
    </p:spTree>
    <p:extLst>
      <p:ext uri="{BB962C8B-B14F-4D97-AF65-F5344CB8AC3E}">
        <p14:creationId xmlns:p14="http://schemas.microsoft.com/office/powerpoint/2010/main" val="1809274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11" name="Dikdörtgen 10">
            <a:extLst>
              <a:ext uri="{FF2B5EF4-FFF2-40B4-BE49-F238E27FC236}">
                <a16:creationId xmlns:a16="http://schemas.microsoft.com/office/drawing/2014/main" id="{953DD841-4E4F-4CC1-BAAF-175C983C681C}"/>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EYLÜL 2026</a:t>
            </a:r>
          </a:p>
        </p:txBody>
      </p:sp>
      <p:sp>
        <p:nvSpPr>
          <p:cNvPr id="2" name="Dikdörtgen 1">
            <a:extLst>
              <a:ext uri="{FF2B5EF4-FFF2-40B4-BE49-F238E27FC236}">
                <a16:creationId xmlns:a16="http://schemas.microsoft.com/office/drawing/2014/main" id="{C95E3573-615C-4055-B29E-7E1C0E049FC0}"/>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Delege seçimleri için hazırlık</a:t>
            </a:r>
          </a:p>
        </p:txBody>
      </p:sp>
      <p:sp>
        <p:nvSpPr>
          <p:cNvPr id="3" name="Dikdörtgen 2">
            <a:extLst>
              <a:ext uri="{FF2B5EF4-FFF2-40B4-BE49-F238E27FC236}">
                <a16:creationId xmlns:a16="http://schemas.microsoft.com/office/drawing/2014/main" id="{FBEF51BB-14CA-4D85-AF03-DFD25BFE56FE}"/>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6923724E-B2D5-49A6-A8A2-6AF1C3B0B21C}"/>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08</a:t>
            </a:r>
          </a:p>
        </p:txBody>
      </p:sp>
      <p:sp>
        <p:nvSpPr>
          <p:cNvPr id="5" name="Dikdörtgen 4">
            <a:extLst>
              <a:ext uri="{FF2B5EF4-FFF2-40B4-BE49-F238E27FC236}">
                <a16:creationId xmlns:a16="http://schemas.microsoft.com/office/drawing/2014/main" id="{799BD982-7633-476B-B81F-A30D822FEB34}"/>
              </a:ext>
            </a:extLst>
          </p:cNvPr>
          <p:cNvSpPr>
            <a:spLocks noGrp="1"/>
          </p:cNvSpPr>
          <p:nvPr/>
        </p:nvSpPr>
        <p:spPr>
          <a:xfrm>
            <a:off x="609600" y="2171700"/>
            <a:ext cx="3409950" cy="609600"/>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Üye listeleri</a:t>
            </a:r>
          </a:p>
        </p:txBody>
      </p:sp>
      <p:sp>
        <p:nvSpPr>
          <p:cNvPr id="6" name="Dikdörtgen 5">
            <a:extLst>
              <a:ext uri="{FF2B5EF4-FFF2-40B4-BE49-F238E27FC236}">
                <a16:creationId xmlns:a16="http://schemas.microsoft.com/office/drawing/2014/main" id="{F6310012-3ECB-4381-BA7C-D0B59D3DCE5D}"/>
              </a:ext>
            </a:extLst>
          </p:cNvPr>
          <p:cNvSpPr>
            <a:spLocks noGrp="1"/>
          </p:cNvSpPr>
          <p:nvPr/>
        </p:nvSpPr>
        <p:spPr>
          <a:xfrm>
            <a:off x="4400550" y="2152650"/>
            <a:ext cx="6934200" cy="952500"/>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Mahalle bazında listeleri ve baskı çıktılarını düzenledik.</a:t>
            </a:r>
          </a:p>
        </p:txBody>
      </p:sp>
      <p:sp>
        <p:nvSpPr>
          <p:cNvPr id="7" name="Dikdörtgen 6">
            <a:extLst>
              <a:ext uri="{FF2B5EF4-FFF2-40B4-BE49-F238E27FC236}">
                <a16:creationId xmlns:a16="http://schemas.microsoft.com/office/drawing/2014/main" id="{3639990A-8F5A-4AF1-8FFE-686969134F89}"/>
              </a:ext>
            </a:extLst>
          </p:cNvPr>
          <p:cNvSpPr>
            <a:spLocks noGrp="1"/>
          </p:cNvSpPr>
          <p:nvPr/>
        </p:nvSpPr>
        <p:spPr>
          <a:xfrm>
            <a:off x="609600" y="3524250"/>
            <a:ext cx="3409950" cy="609600"/>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Sandık görevleri</a:t>
            </a:r>
          </a:p>
        </p:txBody>
      </p:sp>
      <p:sp>
        <p:nvSpPr>
          <p:cNvPr id="8" name="Dikdörtgen 7">
            <a:extLst>
              <a:ext uri="{FF2B5EF4-FFF2-40B4-BE49-F238E27FC236}">
                <a16:creationId xmlns:a16="http://schemas.microsoft.com/office/drawing/2014/main" id="{249E7E32-2C49-4346-A498-4C84C7A3618D}"/>
              </a:ext>
            </a:extLst>
          </p:cNvPr>
          <p:cNvSpPr>
            <a:spLocks noGrp="1"/>
          </p:cNvSpPr>
          <p:nvPr/>
        </p:nvSpPr>
        <p:spPr>
          <a:xfrm>
            <a:off x="4400550" y="3505200"/>
            <a:ext cx="6934200" cy="952500"/>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Görevlendirme ve sandık çalışmalarına hazırlık yaptık.</a:t>
            </a:r>
          </a:p>
        </p:txBody>
      </p:sp>
      <p:sp>
        <p:nvSpPr>
          <p:cNvPr id="9" name="Dikdörtgen 8">
            <a:extLst>
              <a:ext uri="{FF2B5EF4-FFF2-40B4-BE49-F238E27FC236}">
                <a16:creationId xmlns:a16="http://schemas.microsoft.com/office/drawing/2014/main" id="{B88676CC-DCD2-4297-B038-2C870191ECA8}"/>
              </a:ext>
            </a:extLst>
          </p:cNvPr>
          <p:cNvSpPr>
            <a:spLocks noGrp="1"/>
          </p:cNvSpPr>
          <p:nvPr/>
        </p:nvSpPr>
        <p:spPr>
          <a:xfrm>
            <a:off x="609600" y="4876800"/>
            <a:ext cx="3409950" cy="609600"/>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Üye bilgilendirmesi</a:t>
            </a:r>
          </a:p>
        </p:txBody>
      </p:sp>
      <p:sp>
        <p:nvSpPr>
          <p:cNvPr id="10" name="Dikdörtgen 9">
            <a:extLst>
              <a:ext uri="{FF2B5EF4-FFF2-40B4-BE49-F238E27FC236}">
                <a16:creationId xmlns:a16="http://schemas.microsoft.com/office/drawing/2014/main" id="{64F505C8-35B3-4A56-863B-CE8616DCBE5F}"/>
              </a:ext>
            </a:extLst>
          </p:cNvPr>
          <p:cNvSpPr>
            <a:spLocks noGrp="1"/>
          </p:cNvSpPr>
          <p:nvPr/>
        </p:nvSpPr>
        <p:spPr>
          <a:xfrm>
            <a:off x="4400550" y="4857750"/>
            <a:ext cx="6934200" cy="952500"/>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Seçim takvimini ve oy kullanma bilgilerini paylaştık.</a:t>
            </a:r>
          </a:p>
        </p:txBody>
      </p:sp>
    </p:spTree>
    <p:extLst>
      <p:ext uri="{BB962C8B-B14F-4D97-AF65-F5344CB8AC3E}">
        <p14:creationId xmlns:p14="http://schemas.microsoft.com/office/powerpoint/2010/main" val="1533735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262310A4-D5BA-4FC7-AF5C-56E90D769E46}"/>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17 EYLÜL 2026</a:t>
            </a:r>
          </a:p>
        </p:txBody>
      </p:sp>
      <p:sp>
        <p:nvSpPr>
          <p:cNvPr id="2" name="Dikdörtgen 1">
            <a:extLst>
              <a:ext uri="{FF2B5EF4-FFF2-40B4-BE49-F238E27FC236}">
                <a16:creationId xmlns:a16="http://schemas.microsoft.com/office/drawing/2014/main" id="{6611C320-0E7E-4DC4-B8C5-8D59D60FFFD7}"/>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Yerel basınla buluştuk</a:t>
            </a:r>
          </a:p>
        </p:txBody>
      </p:sp>
      <p:sp>
        <p:nvSpPr>
          <p:cNvPr id="3" name="Dikdörtgen 2">
            <a:extLst>
              <a:ext uri="{FF2B5EF4-FFF2-40B4-BE49-F238E27FC236}">
                <a16:creationId xmlns:a16="http://schemas.microsoft.com/office/drawing/2014/main" id="{33114CD2-EFFA-4A6D-A6B0-4D7C9B55D73E}"/>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A5235C88-41F3-4D0B-9AB0-6BDCF5FC08A8}"/>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09</a:t>
            </a:r>
          </a:p>
        </p:txBody>
      </p:sp>
      <p:pic>
        <p:nvPicPr>
          <p:cNvPr id="12" name="Resim 11"/>
          <p:cNvPicPr>
            <a:picLocks noChangeAspect="1"/>
          </p:cNvPicPr>
          <p:nvPr/>
        </p:nvPicPr>
        <p:blipFill>
          <a:blip r:embed="rId3"/>
          <a:stretch/>
        </p:blipFill>
        <p:spPr>
          <a:xfrm>
            <a:off x="612601" y="2114550"/>
            <a:ext cx="7518748" cy="4200525"/>
          </a:xfrm>
          <a:prstGeom prst="rect">
            <a:avLst/>
          </a:prstGeom>
        </p:spPr>
      </p:pic>
      <p:sp>
        <p:nvSpPr>
          <p:cNvPr id="6" name="Dikdörtgen 5">
            <a:extLst>
              <a:ext uri="{FF2B5EF4-FFF2-40B4-BE49-F238E27FC236}">
                <a16:creationId xmlns:a16="http://schemas.microsoft.com/office/drawing/2014/main" id="{6FEAF66D-F343-42FC-82D6-37B5E20DBC36}"/>
              </a:ext>
            </a:extLst>
          </p:cNvPr>
          <p:cNvSpPr>
            <a:spLocks noGrp="1"/>
          </p:cNvSpPr>
          <p:nvPr/>
        </p:nvSpPr>
        <p:spPr>
          <a:xfrm>
            <a:off x="8572500" y="2190750"/>
            <a:ext cx="2990850" cy="1000125"/>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Filizler Köftecisi</a:t>
            </a:r>
          </a:p>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Pendik</a:t>
            </a:r>
          </a:p>
        </p:txBody>
      </p:sp>
      <p:sp>
        <p:nvSpPr>
          <p:cNvPr id="7" name="Dikdörtgen 6">
            <a:extLst>
              <a:ext uri="{FF2B5EF4-FFF2-40B4-BE49-F238E27FC236}">
                <a16:creationId xmlns:a16="http://schemas.microsoft.com/office/drawing/2014/main" id="{B8327961-E72C-424F-B00C-610AA4AF0077}"/>
              </a:ext>
            </a:extLst>
          </p:cNvPr>
          <p:cNvSpPr>
            <a:spLocks noGrp="1"/>
          </p:cNvSpPr>
          <p:nvPr/>
        </p:nvSpPr>
        <p:spPr>
          <a:xfrm>
            <a:off x="8572500" y="3648075"/>
            <a:ext cx="2990850" cy="2000250"/>
          </a:xfrm>
          <a:prstGeom prst="rect">
            <a:avLst/>
          </a:prstGeom>
          <a:noFill/>
          <a:ln w="0">
            <a:noFill/>
          </a:ln>
        </p:spPr>
        <p:txBody>
          <a:bodyPr wrap="square" lIns="0" tIns="0" rIns="0" bIns="0" anchor="t">
            <a:noAutofit/>
          </a:bodyPr>
          <a:lstStyle/>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Kuruluş sürecini, örgütlenme çalışmalarını ve seçim takvimini anlattık.</a:t>
            </a:r>
          </a:p>
        </p:txBody>
      </p:sp>
    </p:spTree>
    <p:extLst>
      <p:ext uri="{BB962C8B-B14F-4D97-AF65-F5344CB8AC3E}">
        <p14:creationId xmlns:p14="http://schemas.microsoft.com/office/powerpoint/2010/main" val="1407042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E3D388C3-781C-4179-A68F-7B04920A9F16}"/>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19 EYLÜL 2026</a:t>
            </a:r>
          </a:p>
        </p:txBody>
      </p:sp>
      <p:sp>
        <p:nvSpPr>
          <p:cNvPr id="3" name="Dikdörtgen 2">
            <a:extLst>
              <a:ext uri="{FF2B5EF4-FFF2-40B4-BE49-F238E27FC236}">
                <a16:creationId xmlns:a16="http://schemas.microsoft.com/office/drawing/2014/main" id="{7AC85E0B-17C1-4318-BDCD-AEA357BBFB6A}"/>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8313F0CC-0354-43E9-8DA2-3929EAD36C9D}"/>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12</a:t>
            </a:r>
          </a:p>
        </p:txBody>
      </p:sp>
      <p:sp>
        <p:nvSpPr>
          <p:cNvPr id="5" name="Dikdörtgen 4">
            <a:extLst>
              <a:ext uri="{FF2B5EF4-FFF2-40B4-BE49-F238E27FC236}">
                <a16:creationId xmlns:a16="http://schemas.microsoft.com/office/drawing/2014/main" id="{410B3A92-A969-4FA9-94B8-12A7CB70A7A6}"/>
              </a:ext>
            </a:extLst>
          </p:cNvPr>
          <p:cNvSpPr>
            <a:spLocks noGrp="1"/>
          </p:cNvSpPr>
          <p:nvPr/>
        </p:nvSpPr>
        <p:spPr>
          <a:xfrm>
            <a:off x="676275" y="1247775"/>
            <a:ext cx="10839450" cy="723900"/>
          </a:xfrm>
          <a:prstGeom prst="rect">
            <a:avLst/>
          </a:prstGeom>
          <a:noFill/>
          <a:ln w="0">
            <a:noFill/>
          </a:ln>
        </p:spPr>
        <p:txBody>
          <a:bodyPr wrap="square" lIns="0" tIns="0" rIns="0" bIns="0" anchor="t">
            <a:noAutofit/>
          </a:bodyPr>
          <a:lstStyle/>
          <a:p>
            <a:pPr algn="l">
              <a:defRPr sz="3525" b="1">
                <a:solidFill>
                  <a:srgbClr val="B70F24"/>
                </a:solidFill>
                <a:latin typeface="DejaVu Sans"/>
                <a:ea typeface="DejaVu Sans"/>
                <a:cs typeface="DejaVu Sans"/>
              </a:defRPr>
            </a:pPr>
            <a:r>
              <a:rPr sz="3525" b="1" dirty="0" err="1">
                <a:solidFill>
                  <a:srgbClr val="B70F24"/>
                </a:solidFill>
                <a:latin typeface="DejaVu Sans"/>
                <a:ea typeface="DejaVu Sans"/>
                <a:cs typeface="DejaVu Sans"/>
              </a:rPr>
              <a:t>Enstitü</a:t>
            </a:r>
            <a:r>
              <a:rPr sz="3525" b="1" dirty="0">
                <a:solidFill>
                  <a:srgbClr val="B70F24"/>
                </a:solidFill>
                <a:latin typeface="DejaVu Sans"/>
                <a:ea typeface="DejaVu Sans"/>
                <a:cs typeface="DejaVu Sans"/>
              </a:rPr>
              <a:t> İstanbul İSMEK</a:t>
            </a:r>
          </a:p>
        </p:txBody>
      </p:sp>
      <p:sp>
        <p:nvSpPr>
          <p:cNvPr id="6" name="Dikdörtgen 5">
            <a:extLst>
              <a:ext uri="{FF2B5EF4-FFF2-40B4-BE49-F238E27FC236}">
                <a16:creationId xmlns:a16="http://schemas.microsoft.com/office/drawing/2014/main" id="{A1719925-6EE9-43DA-B36A-A0C88BE7EB7C}"/>
              </a:ext>
            </a:extLst>
          </p:cNvPr>
          <p:cNvSpPr>
            <a:spLocks noGrp="1"/>
          </p:cNvSpPr>
          <p:nvPr/>
        </p:nvSpPr>
        <p:spPr>
          <a:xfrm>
            <a:off x="676275" y="2614612"/>
            <a:ext cx="10134600" cy="981075"/>
          </a:xfrm>
          <a:prstGeom prst="rect">
            <a:avLst/>
          </a:prstGeom>
          <a:noFill/>
          <a:ln w="0">
            <a:noFill/>
          </a:ln>
        </p:spPr>
        <p:txBody>
          <a:bodyPr wrap="square" lIns="0" tIns="0" rIns="0" bIns="0" anchor="t">
            <a:noAutofit/>
          </a:bodyPr>
          <a:lstStyle/>
          <a:p>
            <a:pPr algn="l">
              <a:defRPr sz="2625" b="0">
                <a:solidFill>
                  <a:srgbClr val="241D20"/>
                </a:solidFill>
                <a:latin typeface="DejaVu Sans"/>
                <a:ea typeface="DejaVu Sans"/>
                <a:cs typeface="DejaVu Sans"/>
              </a:defRPr>
            </a:pPr>
            <a:r>
              <a:rPr sz="2625" b="0" dirty="0" err="1">
                <a:solidFill>
                  <a:srgbClr val="241D20"/>
                </a:solidFill>
                <a:latin typeface="DejaVu Sans"/>
                <a:ea typeface="DejaVu Sans"/>
                <a:cs typeface="DejaVu Sans"/>
              </a:rPr>
              <a:t>Niyazi</a:t>
            </a:r>
            <a:r>
              <a:rPr sz="2625" b="0" dirty="0">
                <a:solidFill>
                  <a:srgbClr val="241D20"/>
                </a:solidFill>
                <a:latin typeface="DejaVu Sans"/>
                <a:ea typeface="DejaVu Sans"/>
                <a:cs typeface="DejaVu Sans"/>
              </a:rPr>
              <a:t> </a:t>
            </a:r>
            <a:r>
              <a:rPr sz="2625" b="0" dirty="0" err="1">
                <a:solidFill>
                  <a:srgbClr val="241D20"/>
                </a:solidFill>
                <a:latin typeface="DejaVu Sans"/>
                <a:ea typeface="DejaVu Sans"/>
                <a:cs typeface="DejaVu Sans"/>
              </a:rPr>
              <a:t>Güneri</a:t>
            </a:r>
            <a:r>
              <a:rPr sz="2625" b="0" dirty="0">
                <a:solidFill>
                  <a:srgbClr val="241D20"/>
                </a:solidFill>
                <a:latin typeface="DejaVu Sans"/>
                <a:ea typeface="DejaVu Sans"/>
                <a:cs typeface="DejaVu Sans"/>
              </a:rPr>
              <a:t> ve </a:t>
            </a:r>
            <a:r>
              <a:rPr sz="2625" b="0" dirty="0" err="1">
                <a:solidFill>
                  <a:srgbClr val="241D20"/>
                </a:solidFill>
                <a:latin typeface="DejaVu Sans"/>
                <a:ea typeface="DejaVu Sans"/>
                <a:cs typeface="DejaVu Sans"/>
              </a:rPr>
              <a:t>örgütümüz</a:t>
            </a:r>
            <a:r>
              <a:rPr sz="2625" b="0" dirty="0">
                <a:solidFill>
                  <a:srgbClr val="241D20"/>
                </a:solidFill>
                <a:latin typeface="DejaVu Sans"/>
                <a:ea typeface="DejaVu Sans"/>
                <a:cs typeface="DejaVu Sans"/>
              </a:rPr>
              <a:t>, </a:t>
            </a:r>
            <a:r>
              <a:rPr sz="2625" b="0" dirty="0" err="1">
                <a:solidFill>
                  <a:srgbClr val="241D20"/>
                </a:solidFill>
                <a:latin typeface="DejaVu Sans"/>
                <a:ea typeface="DejaVu Sans"/>
                <a:cs typeface="DejaVu Sans"/>
              </a:rPr>
              <a:t>Kurtköy’deki</a:t>
            </a:r>
            <a:r>
              <a:rPr sz="2625" b="0" dirty="0">
                <a:solidFill>
                  <a:srgbClr val="241D20"/>
                </a:solidFill>
                <a:latin typeface="DejaVu Sans"/>
                <a:ea typeface="DejaVu Sans"/>
                <a:cs typeface="DejaVu Sans"/>
              </a:rPr>
              <a:t> </a:t>
            </a:r>
            <a:r>
              <a:rPr sz="2625" b="0" dirty="0" err="1">
                <a:solidFill>
                  <a:srgbClr val="241D20"/>
                </a:solidFill>
                <a:latin typeface="DejaVu Sans"/>
                <a:ea typeface="DejaVu Sans"/>
                <a:cs typeface="DejaVu Sans"/>
              </a:rPr>
              <a:t>açılış</a:t>
            </a:r>
            <a:r>
              <a:rPr sz="2625" b="0" dirty="0">
                <a:solidFill>
                  <a:srgbClr val="241D20"/>
                </a:solidFill>
                <a:latin typeface="DejaVu Sans"/>
                <a:ea typeface="DejaVu Sans"/>
                <a:cs typeface="DejaVu Sans"/>
              </a:rPr>
              <a:t> </a:t>
            </a:r>
            <a:r>
              <a:rPr sz="2625" b="0" dirty="0" err="1">
                <a:solidFill>
                  <a:srgbClr val="241D20"/>
                </a:solidFill>
                <a:latin typeface="DejaVu Sans"/>
                <a:ea typeface="DejaVu Sans"/>
                <a:cs typeface="DejaVu Sans"/>
              </a:rPr>
              <a:t>töreninde</a:t>
            </a:r>
            <a:r>
              <a:rPr sz="2625" b="0" dirty="0">
                <a:solidFill>
                  <a:srgbClr val="241D20"/>
                </a:solidFill>
                <a:latin typeface="DejaVu Sans"/>
                <a:ea typeface="DejaVu Sans"/>
                <a:cs typeface="DejaVu Sans"/>
              </a:rPr>
              <a:t> </a:t>
            </a:r>
            <a:r>
              <a:rPr sz="2625" b="0" dirty="0" err="1">
                <a:solidFill>
                  <a:srgbClr val="241D20"/>
                </a:solidFill>
                <a:latin typeface="DejaVu Sans"/>
                <a:ea typeface="DejaVu Sans"/>
                <a:cs typeface="DejaVu Sans"/>
              </a:rPr>
              <a:t>yer</a:t>
            </a:r>
            <a:r>
              <a:rPr sz="2625" b="0" dirty="0">
                <a:solidFill>
                  <a:srgbClr val="241D20"/>
                </a:solidFill>
                <a:latin typeface="DejaVu Sans"/>
                <a:ea typeface="DejaVu Sans"/>
                <a:cs typeface="DejaVu Sans"/>
              </a:rPr>
              <a:t> </a:t>
            </a:r>
            <a:r>
              <a:rPr sz="2625" b="0" dirty="0" err="1">
                <a:solidFill>
                  <a:srgbClr val="241D20"/>
                </a:solidFill>
                <a:latin typeface="DejaVu Sans"/>
                <a:ea typeface="DejaVu Sans"/>
                <a:cs typeface="DejaVu Sans"/>
              </a:rPr>
              <a:t>aldı</a:t>
            </a:r>
            <a:r>
              <a:rPr sz="2625" b="0" dirty="0">
                <a:solidFill>
                  <a:srgbClr val="241D20"/>
                </a:solidFill>
                <a:latin typeface="DejaVu Sans"/>
                <a:ea typeface="DejaVu Sans"/>
                <a:cs typeface="DejaVu Sans"/>
              </a:rPr>
              <a:t>.</a:t>
            </a:r>
          </a:p>
        </p:txBody>
      </p:sp>
      <p:sp>
        <p:nvSpPr>
          <p:cNvPr id="7" name="Dikdörtgen 6">
            <a:extLst>
              <a:ext uri="{FF2B5EF4-FFF2-40B4-BE49-F238E27FC236}">
                <a16:creationId xmlns:a16="http://schemas.microsoft.com/office/drawing/2014/main" id="{3B79C748-387E-4F84-A2F2-EFA88026B347}"/>
              </a:ext>
            </a:extLst>
          </p:cNvPr>
          <p:cNvSpPr>
            <a:spLocks noGrp="1"/>
          </p:cNvSpPr>
          <p:nvPr/>
        </p:nvSpPr>
        <p:spPr>
          <a:xfrm>
            <a:off x="609600" y="4093253"/>
            <a:ext cx="10477500" cy="476250"/>
          </a:xfrm>
          <a:prstGeom prst="rect">
            <a:avLst/>
          </a:prstGeom>
          <a:noFill/>
          <a:ln w="0">
            <a:noFill/>
          </a:ln>
        </p:spPr>
        <p:txBody>
          <a:bodyPr wrap="square" lIns="0" tIns="0" rIns="0" bIns="0" anchor="t">
            <a:noAutofit/>
          </a:bodyPr>
          <a:lstStyle/>
          <a:p>
            <a:pPr algn="l">
              <a:defRPr sz="2250" b="1">
                <a:solidFill>
                  <a:srgbClr val="241D20"/>
                </a:solidFill>
                <a:latin typeface="DejaVu Sans"/>
                <a:ea typeface="DejaVu Sans"/>
                <a:cs typeface="DejaVu Sans"/>
              </a:defRPr>
            </a:pPr>
            <a:r>
              <a:rPr sz="2250" b="1">
                <a:solidFill>
                  <a:srgbClr val="241D20"/>
                </a:solidFill>
                <a:latin typeface="DejaVu Sans"/>
                <a:ea typeface="DejaVu Sans"/>
                <a:cs typeface="DejaVu Sans"/>
              </a:rPr>
              <a:t>Kurtköy Eğitim Merkezi</a:t>
            </a:r>
          </a:p>
        </p:txBody>
      </p:sp>
      <p:sp>
        <p:nvSpPr>
          <p:cNvPr id="8" name="Dikdörtgen 7">
            <a:extLst>
              <a:ext uri="{FF2B5EF4-FFF2-40B4-BE49-F238E27FC236}">
                <a16:creationId xmlns:a16="http://schemas.microsoft.com/office/drawing/2014/main" id="{1204EEC0-D253-4BDC-8043-A45150AFE990}"/>
              </a:ext>
            </a:extLst>
          </p:cNvPr>
          <p:cNvSpPr>
            <a:spLocks noGrp="1"/>
          </p:cNvSpPr>
          <p:nvPr/>
        </p:nvSpPr>
        <p:spPr>
          <a:xfrm>
            <a:off x="647700" y="5219700"/>
            <a:ext cx="10572750" cy="876300"/>
          </a:xfrm>
          <a:prstGeom prst="rect">
            <a:avLst/>
          </a:prstGeom>
          <a:noFill/>
          <a:ln w="0">
            <a:noFill/>
          </a:ln>
        </p:spPr>
        <p:txBody>
          <a:bodyPr wrap="square" lIns="0" tIns="0" rIns="0" bIns="0" anchor="t">
            <a:noAutofit/>
          </a:bodyPr>
          <a:lstStyle/>
          <a:p>
            <a:pPr algn="l">
              <a:defRPr sz="2100" b="0">
                <a:solidFill>
                  <a:srgbClr val="675F62"/>
                </a:solidFill>
                <a:latin typeface="DejaVu Sans"/>
                <a:ea typeface="DejaVu Sans"/>
                <a:cs typeface="DejaVu Sans"/>
              </a:defRPr>
            </a:pPr>
            <a:r>
              <a:rPr sz="2100" b="0">
                <a:solidFill>
                  <a:srgbClr val="675F62"/>
                </a:solidFill>
                <a:latin typeface="DejaVu Sans"/>
                <a:ea typeface="DejaVu Sans"/>
                <a:cs typeface="DejaVu Sans"/>
              </a:rPr>
              <a:t>Mutfak Sanatları Okulu</a:t>
            </a:r>
          </a:p>
          <a:p>
            <a:pPr algn="l">
              <a:defRPr sz="2100" b="0">
                <a:solidFill>
                  <a:srgbClr val="675F62"/>
                </a:solidFill>
                <a:latin typeface="DejaVu Sans"/>
                <a:ea typeface="DejaVu Sans"/>
                <a:cs typeface="DejaVu Sans"/>
              </a:defRPr>
            </a:pPr>
            <a:r>
              <a:rPr sz="2100" b="0">
                <a:solidFill>
                  <a:srgbClr val="675F62"/>
                </a:solidFill>
                <a:latin typeface="DejaVu Sans"/>
                <a:ea typeface="DejaVu Sans"/>
                <a:cs typeface="DejaVu Sans"/>
              </a:rPr>
              <a:t>Güzellik ve Saç Bakım Hizmetleri Okulu</a:t>
            </a:r>
          </a:p>
        </p:txBody>
      </p:sp>
    </p:spTree>
    <p:extLst>
      <p:ext uri="{BB962C8B-B14F-4D97-AF65-F5344CB8AC3E}">
        <p14:creationId xmlns:p14="http://schemas.microsoft.com/office/powerpoint/2010/main" val="1158533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A37C17BB-CC3A-4AE6-A461-F37035717071}"/>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ÖRGÜT YAŞAMI</a:t>
            </a:r>
          </a:p>
        </p:txBody>
      </p:sp>
      <p:sp>
        <p:nvSpPr>
          <p:cNvPr id="2" name="Dikdörtgen 1">
            <a:extLst>
              <a:ext uri="{FF2B5EF4-FFF2-40B4-BE49-F238E27FC236}">
                <a16:creationId xmlns:a16="http://schemas.microsoft.com/office/drawing/2014/main" id="{A0DA489D-4386-4E33-B3D4-376176A144BA}"/>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Kadınlar ve gençlerle örgüt çalışması</a:t>
            </a:r>
          </a:p>
        </p:txBody>
      </p:sp>
      <p:sp>
        <p:nvSpPr>
          <p:cNvPr id="3" name="Dikdörtgen 2">
            <a:extLst>
              <a:ext uri="{FF2B5EF4-FFF2-40B4-BE49-F238E27FC236}">
                <a16:creationId xmlns:a16="http://schemas.microsoft.com/office/drawing/2014/main" id="{F8C2EA15-2345-4179-ACAD-448904384C54}"/>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9FE14E5A-E1AC-44CC-A047-150FC0776482}"/>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13</a:t>
            </a:r>
          </a:p>
        </p:txBody>
      </p:sp>
      <p:pic>
        <p:nvPicPr>
          <p:cNvPr id="12" name="Resim 11"/>
          <p:cNvPicPr>
            <a:picLocks noChangeAspect="1"/>
          </p:cNvPicPr>
          <p:nvPr/>
        </p:nvPicPr>
        <p:blipFill>
          <a:blip r:embed="rId3"/>
          <a:stretch/>
        </p:blipFill>
        <p:spPr>
          <a:xfrm>
            <a:off x="1189038" y="1962150"/>
            <a:ext cx="5613400" cy="4210050"/>
          </a:xfrm>
          <a:prstGeom prst="rect">
            <a:avLst/>
          </a:prstGeom>
        </p:spPr>
      </p:pic>
      <p:sp>
        <p:nvSpPr>
          <p:cNvPr id="6" name="Dikdörtgen 5">
            <a:extLst>
              <a:ext uri="{FF2B5EF4-FFF2-40B4-BE49-F238E27FC236}">
                <a16:creationId xmlns:a16="http://schemas.microsoft.com/office/drawing/2014/main" id="{184689BF-0979-4A37-940B-2B9F8334B73D}"/>
              </a:ext>
            </a:extLst>
          </p:cNvPr>
          <p:cNvSpPr>
            <a:spLocks noGrp="1"/>
          </p:cNvSpPr>
          <p:nvPr/>
        </p:nvSpPr>
        <p:spPr>
          <a:xfrm>
            <a:off x="7839075" y="2152650"/>
            <a:ext cx="3695700" cy="1428750"/>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Kadın üyelerimiz, ilçe buluşmalarında ve ortak çalışmada yer aldı.</a:t>
            </a:r>
          </a:p>
        </p:txBody>
      </p:sp>
      <p:sp>
        <p:nvSpPr>
          <p:cNvPr id="7" name="Dikdörtgen 6">
            <a:extLst>
              <a:ext uri="{FF2B5EF4-FFF2-40B4-BE49-F238E27FC236}">
                <a16:creationId xmlns:a16="http://schemas.microsoft.com/office/drawing/2014/main" id="{6C72AA96-4068-47B8-B426-553784B269CC}"/>
              </a:ext>
            </a:extLst>
          </p:cNvPr>
          <p:cNvSpPr>
            <a:spLocks noGrp="1"/>
          </p:cNvSpPr>
          <p:nvPr/>
        </p:nvSpPr>
        <p:spPr>
          <a:xfrm>
            <a:off x="7839075" y="4076700"/>
            <a:ext cx="3695700" cy="1666875"/>
          </a:xfrm>
          <a:prstGeom prst="rect">
            <a:avLst/>
          </a:prstGeom>
          <a:noFill/>
          <a:ln w="0">
            <a:noFill/>
          </a:ln>
        </p:spPr>
        <p:txBody>
          <a:bodyPr wrap="square" lIns="0" tIns="0" rIns="0" bIns="0" anchor="t">
            <a:noAutofit/>
          </a:bodyPr>
          <a:lstStyle/>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Gençlik kollarının 20 Eylül buluşması için duyuru ve davet hazırlığını yürüttük.</a:t>
            </a:r>
          </a:p>
        </p:txBody>
      </p:sp>
    </p:spTree>
    <p:extLst>
      <p:ext uri="{BB962C8B-B14F-4D97-AF65-F5344CB8AC3E}">
        <p14:creationId xmlns:p14="http://schemas.microsoft.com/office/powerpoint/2010/main" val="1794226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D8EECC09-1D3D-4ED0-BD78-2D48E5D36A34}"/>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TEMMUZ-EYLÜL 2026</a:t>
            </a:r>
          </a:p>
        </p:txBody>
      </p:sp>
      <p:sp>
        <p:nvSpPr>
          <p:cNvPr id="2" name="Dikdörtgen 1">
            <a:extLst>
              <a:ext uri="{FF2B5EF4-FFF2-40B4-BE49-F238E27FC236}">
                <a16:creationId xmlns:a16="http://schemas.microsoft.com/office/drawing/2014/main" id="{81EC2E9D-61A0-4730-B3E9-E4D810330A68}"/>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Duyuru ve iletişim çalışmaları</a:t>
            </a:r>
          </a:p>
        </p:txBody>
      </p:sp>
      <p:sp>
        <p:nvSpPr>
          <p:cNvPr id="3" name="Dikdörtgen 2">
            <a:extLst>
              <a:ext uri="{FF2B5EF4-FFF2-40B4-BE49-F238E27FC236}">
                <a16:creationId xmlns:a16="http://schemas.microsoft.com/office/drawing/2014/main" id="{B26A29A1-8DD6-40F8-A608-B2A5FA969489}"/>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48EE96D7-3187-4B65-8A46-D590522E1B6C}"/>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14</a:t>
            </a:r>
          </a:p>
        </p:txBody>
      </p:sp>
      <p:sp>
        <p:nvSpPr>
          <p:cNvPr id="5" name="Dikdörtgen 4">
            <a:extLst>
              <a:ext uri="{FF2B5EF4-FFF2-40B4-BE49-F238E27FC236}">
                <a16:creationId xmlns:a16="http://schemas.microsoft.com/office/drawing/2014/main" id="{D118C072-4B74-492E-8493-F14AD7EC6EAC}"/>
              </a:ext>
            </a:extLst>
          </p:cNvPr>
          <p:cNvSpPr>
            <a:spLocks noGrp="1"/>
          </p:cNvSpPr>
          <p:nvPr/>
        </p:nvSpPr>
        <p:spPr>
          <a:xfrm>
            <a:off x="609600" y="2171700"/>
            <a:ext cx="5057775" cy="552450"/>
          </a:xfrm>
          <a:prstGeom prst="rect">
            <a:avLst/>
          </a:prstGeom>
          <a:noFill/>
          <a:ln w="0">
            <a:noFill/>
          </a:ln>
        </p:spPr>
        <p:txBody>
          <a:bodyPr wrap="square" lIns="0" tIns="0" rIns="0" bIns="0" anchor="t">
            <a:noAutofit/>
          </a:bodyPr>
          <a:lstStyle/>
          <a:p>
            <a:pPr algn="l">
              <a:defRPr sz="2400" b="1">
                <a:solidFill>
                  <a:srgbClr val="B70F24"/>
                </a:solidFill>
                <a:latin typeface="DejaVu Sans"/>
                <a:ea typeface="DejaVu Sans"/>
                <a:cs typeface="DejaVu Sans"/>
              </a:defRPr>
            </a:pPr>
            <a:r>
              <a:rPr sz="2400" b="1">
                <a:solidFill>
                  <a:srgbClr val="B70F24"/>
                </a:solidFill>
                <a:latin typeface="DejaVu Sans"/>
                <a:ea typeface="DejaVu Sans"/>
                <a:cs typeface="DejaVu Sans"/>
              </a:rPr>
              <a:t>Üyelere bilgilendirme</a:t>
            </a:r>
          </a:p>
        </p:txBody>
      </p:sp>
      <p:sp>
        <p:nvSpPr>
          <p:cNvPr id="6" name="Dikdörtgen 5">
            <a:extLst>
              <a:ext uri="{FF2B5EF4-FFF2-40B4-BE49-F238E27FC236}">
                <a16:creationId xmlns:a16="http://schemas.microsoft.com/office/drawing/2014/main" id="{3064D363-FB27-4377-9525-3EB4418432DE}"/>
              </a:ext>
            </a:extLst>
          </p:cNvPr>
          <p:cNvSpPr>
            <a:spLocks noGrp="1"/>
          </p:cNvSpPr>
          <p:nvPr/>
        </p:nvSpPr>
        <p:spPr>
          <a:xfrm>
            <a:off x="609600" y="3038475"/>
            <a:ext cx="5105400" cy="2809875"/>
          </a:xfrm>
          <a:prstGeom prst="rect">
            <a:avLst/>
          </a:prstGeom>
          <a:noFill/>
          <a:ln w="0">
            <a:noFill/>
          </a:ln>
        </p:spPr>
        <p:txBody>
          <a:bodyPr wrap="square" lIns="0" tIns="0" rIns="0" bIns="0" anchor="t">
            <a:noAutofit/>
          </a:bodyPr>
          <a:lstStyle/>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Mahalle toplantısı duyuruları</a:t>
            </a:r>
          </a:p>
          <a:p>
            <a:endParaRPr sz="2175" b="0">
              <a:solidFill>
                <a:srgbClr val="241D20"/>
              </a:solidFill>
              <a:latin typeface="DejaVu Sans"/>
              <a:ea typeface="DejaVu Sans"/>
              <a:cs typeface="DejaVu Sans"/>
            </a:endParaRPr>
          </a:p>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WhatsApp bilgilendirme metinleri</a:t>
            </a:r>
          </a:p>
          <a:p>
            <a:endParaRPr sz="2175" b="0">
              <a:solidFill>
                <a:srgbClr val="241D20"/>
              </a:solidFill>
              <a:latin typeface="DejaVu Sans"/>
              <a:ea typeface="DejaVu Sans"/>
              <a:cs typeface="DejaVu Sans"/>
            </a:endParaRPr>
          </a:p>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Seçim günü ve yer bilgileri</a:t>
            </a:r>
          </a:p>
        </p:txBody>
      </p:sp>
      <p:sp>
        <p:nvSpPr>
          <p:cNvPr id="7" name="Dikdörtgen 6">
            <a:extLst>
              <a:ext uri="{FF2B5EF4-FFF2-40B4-BE49-F238E27FC236}">
                <a16:creationId xmlns:a16="http://schemas.microsoft.com/office/drawing/2014/main" id="{2D4D4FA1-0F72-4775-AF1D-8DB1BC1E557E}"/>
              </a:ext>
            </a:extLst>
          </p:cNvPr>
          <p:cNvSpPr>
            <a:spLocks noGrp="1"/>
          </p:cNvSpPr>
          <p:nvPr/>
        </p:nvSpPr>
        <p:spPr>
          <a:xfrm>
            <a:off x="6572250" y="2171700"/>
            <a:ext cx="4981575" cy="552450"/>
          </a:xfrm>
          <a:prstGeom prst="rect">
            <a:avLst/>
          </a:prstGeom>
          <a:noFill/>
          <a:ln w="0">
            <a:noFill/>
          </a:ln>
        </p:spPr>
        <p:txBody>
          <a:bodyPr wrap="square" lIns="0" tIns="0" rIns="0" bIns="0" anchor="t">
            <a:noAutofit/>
          </a:bodyPr>
          <a:lstStyle/>
          <a:p>
            <a:pPr algn="l">
              <a:defRPr sz="2400" b="1">
                <a:solidFill>
                  <a:srgbClr val="B70F24"/>
                </a:solidFill>
                <a:latin typeface="DejaVu Sans"/>
                <a:ea typeface="DejaVu Sans"/>
                <a:cs typeface="DejaVu Sans"/>
              </a:defRPr>
            </a:pPr>
            <a:r>
              <a:rPr sz="2400" b="1">
                <a:solidFill>
                  <a:srgbClr val="B70F24"/>
                </a:solidFill>
                <a:latin typeface="DejaVu Sans"/>
                <a:ea typeface="DejaVu Sans"/>
                <a:cs typeface="DejaVu Sans"/>
              </a:rPr>
              <a:t>Görsel ve dijital içerik</a:t>
            </a:r>
          </a:p>
        </p:txBody>
      </p:sp>
      <p:sp>
        <p:nvSpPr>
          <p:cNvPr id="8" name="Dikdörtgen 7">
            <a:extLst>
              <a:ext uri="{FF2B5EF4-FFF2-40B4-BE49-F238E27FC236}">
                <a16:creationId xmlns:a16="http://schemas.microsoft.com/office/drawing/2014/main" id="{8967D059-AE06-47F3-9940-04EE74D1DCC0}"/>
              </a:ext>
            </a:extLst>
          </p:cNvPr>
          <p:cNvSpPr>
            <a:spLocks noGrp="1"/>
          </p:cNvSpPr>
          <p:nvPr/>
        </p:nvSpPr>
        <p:spPr>
          <a:xfrm>
            <a:off x="6572250" y="3038475"/>
            <a:ext cx="4981575" cy="2809875"/>
          </a:xfrm>
          <a:prstGeom prst="rect">
            <a:avLst/>
          </a:prstGeom>
          <a:noFill/>
          <a:ln w="0">
            <a:noFill/>
          </a:ln>
        </p:spPr>
        <p:txBody>
          <a:bodyPr wrap="square" lIns="0" tIns="0" rIns="0" bIns="0" anchor="t">
            <a:noAutofit/>
          </a:bodyPr>
          <a:lstStyle/>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Afiş ve salon görselleri</a:t>
            </a:r>
          </a:p>
          <a:p>
            <a:endParaRPr sz="2175" b="0">
              <a:solidFill>
                <a:srgbClr val="241D20"/>
              </a:solidFill>
              <a:latin typeface="DejaVu Sans"/>
              <a:ea typeface="DejaVu Sans"/>
              <a:cs typeface="DejaVu Sans"/>
            </a:endParaRPr>
          </a:p>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Web sayfası ve fotoğraf galerisi</a:t>
            </a:r>
          </a:p>
          <a:p>
            <a:endParaRPr sz="2175" b="0">
              <a:solidFill>
                <a:srgbClr val="241D20"/>
              </a:solidFill>
              <a:latin typeface="DejaVu Sans"/>
              <a:ea typeface="DejaVu Sans"/>
              <a:cs typeface="DejaVu Sans"/>
            </a:endParaRPr>
          </a:p>
          <a:p>
            <a:pPr algn="l">
              <a:defRPr sz="2175" b="0">
                <a:solidFill>
                  <a:srgbClr val="241D20"/>
                </a:solidFill>
                <a:latin typeface="DejaVu Sans"/>
                <a:ea typeface="DejaVu Sans"/>
                <a:cs typeface="DejaVu Sans"/>
              </a:defRPr>
            </a:pPr>
            <a:r>
              <a:rPr sz="2175" b="0">
                <a:solidFill>
                  <a:srgbClr val="241D20"/>
                </a:solidFill>
                <a:latin typeface="DejaVu Sans"/>
                <a:ea typeface="DejaVu Sans"/>
                <a:cs typeface="DejaVu Sans"/>
              </a:rPr>
              <a:t>Tanıtım ve teşekkür içerikleri</a:t>
            </a:r>
          </a:p>
        </p:txBody>
      </p:sp>
    </p:spTree>
    <p:extLst>
      <p:ext uri="{BB962C8B-B14F-4D97-AF65-F5344CB8AC3E}">
        <p14:creationId xmlns:p14="http://schemas.microsoft.com/office/powerpoint/2010/main" val="140280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11" name="Dikdörtgen 10">
            <a:extLst>
              <a:ext uri="{FF2B5EF4-FFF2-40B4-BE49-F238E27FC236}">
                <a16:creationId xmlns:a16="http://schemas.microsoft.com/office/drawing/2014/main" id="{D4497678-5274-4609-96EF-E583C61E549A}"/>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EYLÜL 2026</a:t>
            </a:r>
          </a:p>
        </p:txBody>
      </p:sp>
      <p:sp>
        <p:nvSpPr>
          <p:cNvPr id="2" name="Dikdörtgen 1">
            <a:extLst>
              <a:ext uri="{FF2B5EF4-FFF2-40B4-BE49-F238E27FC236}">
                <a16:creationId xmlns:a16="http://schemas.microsoft.com/office/drawing/2014/main" id="{CF4E87AB-28ED-4E3E-896F-81B50E92C920}"/>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Ön seçim için sandık hazırlıkları</a:t>
            </a:r>
          </a:p>
        </p:txBody>
      </p:sp>
      <p:sp>
        <p:nvSpPr>
          <p:cNvPr id="3" name="Dikdörtgen 2">
            <a:extLst>
              <a:ext uri="{FF2B5EF4-FFF2-40B4-BE49-F238E27FC236}">
                <a16:creationId xmlns:a16="http://schemas.microsoft.com/office/drawing/2014/main" id="{44908792-E172-4DBD-99D2-D9D72A2F2769}"/>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3A9180FD-EB0C-44BC-B1E2-A0A9291A8B4D}"/>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15</a:t>
            </a:r>
          </a:p>
        </p:txBody>
      </p:sp>
      <p:sp>
        <p:nvSpPr>
          <p:cNvPr id="5" name="Dikdörtgen 4">
            <a:extLst>
              <a:ext uri="{FF2B5EF4-FFF2-40B4-BE49-F238E27FC236}">
                <a16:creationId xmlns:a16="http://schemas.microsoft.com/office/drawing/2014/main" id="{6D955DB3-C7B8-484A-B070-1D531D6B5050}"/>
              </a:ext>
            </a:extLst>
          </p:cNvPr>
          <p:cNvSpPr>
            <a:spLocks noGrp="1"/>
          </p:cNvSpPr>
          <p:nvPr/>
        </p:nvSpPr>
        <p:spPr>
          <a:xfrm>
            <a:off x="609600" y="2171700"/>
            <a:ext cx="4438650" cy="733425"/>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Mahalle ve sandık listeleri</a:t>
            </a:r>
          </a:p>
        </p:txBody>
      </p:sp>
      <p:sp>
        <p:nvSpPr>
          <p:cNvPr id="6" name="Dikdörtgen 5">
            <a:extLst>
              <a:ext uri="{FF2B5EF4-FFF2-40B4-BE49-F238E27FC236}">
                <a16:creationId xmlns:a16="http://schemas.microsoft.com/office/drawing/2014/main" id="{796F16B5-599A-426C-8E2D-3CFE8DC22EC4}"/>
              </a:ext>
            </a:extLst>
          </p:cNvPr>
          <p:cNvSpPr>
            <a:spLocks noGrp="1"/>
          </p:cNvSpPr>
          <p:nvPr/>
        </p:nvSpPr>
        <p:spPr>
          <a:xfrm>
            <a:off x="5648325" y="2171700"/>
            <a:ext cx="5915025" cy="923925"/>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Üye listelerini mahalle ve sandık bazında düzenledik.</a:t>
            </a:r>
          </a:p>
        </p:txBody>
      </p:sp>
      <p:sp>
        <p:nvSpPr>
          <p:cNvPr id="7" name="Dikdörtgen 6">
            <a:extLst>
              <a:ext uri="{FF2B5EF4-FFF2-40B4-BE49-F238E27FC236}">
                <a16:creationId xmlns:a16="http://schemas.microsoft.com/office/drawing/2014/main" id="{BB3447D0-B0D8-431F-9F28-435AF30320D1}"/>
              </a:ext>
            </a:extLst>
          </p:cNvPr>
          <p:cNvSpPr>
            <a:spLocks noGrp="1"/>
          </p:cNvSpPr>
          <p:nvPr/>
        </p:nvSpPr>
        <p:spPr>
          <a:xfrm>
            <a:off x="609600" y="3505200"/>
            <a:ext cx="4438650" cy="733425"/>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Görevli hazırlıkları</a:t>
            </a:r>
          </a:p>
        </p:txBody>
      </p:sp>
      <p:sp>
        <p:nvSpPr>
          <p:cNvPr id="8" name="Dikdörtgen 7">
            <a:extLst>
              <a:ext uri="{FF2B5EF4-FFF2-40B4-BE49-F238E27FC236}">
                <a16:creationId xmlns:a16="http://schemas.microsoft.com/office/drawing/2014/main" id="{0AE2C538-D035-4B29-880B-C2B76AEF04E2}"/>
              </a:ext>
            </a:extLst>
          </p:cNvPr>
          <p:cNvSpPr>
            <a:spLocks noGrp="1"/>
          </p:cNvSpPr>
          <p:nvPr/>
        </p:nvSpPr>
        <p:spPr>
          <a:xfrm>
            <a:off x="5648325" y="3505200"/>
            <a:ext cx="5915025" cy="923925"/>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Sandık sorumlulukları ve çalışma düzeni için hazırlık yaptık.</a:t>
            </a:r>
          </a:p>
        </p:txBody>
      </p:sp>
      <p:sp>
        <p:nvSpPr>
          <p:cNvPr id="9" name="Dikdörtgen 8">
            <a:extLst>
              <a:ext uri="{FF2B5EF4-FFF2-40B4-BE49-F238E27FC236}">
                <a16:creationId xmlns:a16="http://schemas.microsoft.com/office/drawing/2014/main" id="{83E4560C-765A-4088-B1B4-96CAD275506A}"/>
              </a:ext>
            </a:extLst>
          </p:cNvPr>
          <p:cNvSpPr>
            <a:spLocks noGrp="1"/>
          </p:cNvSpPr>
          <p:nvPr/>
        </p:nvSpPr>
        <p:spPr>
          <a:xfrm>
            <a:off x="609600" y="4838700"/>
            <a:ext cx="4438650" cy="733425"/>
          </a:xfrm>
          <a:prstGeom prst="rect">
            <a:avLst/>
          </a:prstGeom>
          <a:noFill/>
          <a:ln w="0">
            <a:noFill/>
          </a:ln>
        </p:spPr>
        <p:txBody>
          <a:bodyPr wrap="square" lIns="0" tIns="0" rIns="0" bIns="0" anchor="t">
            <a:noAutofit/>
          </a:bodyPr>
          <a:lstStyle/>
          <a:p>
            <a:pPr algn="l">
              <a:defRPr sz="2325" b="1">
                <a:solidFill>
                  <a:srgbClr val="B70F24"/>
                </a:solidFill>
                <a:latin typeface="DejaVu Sans"/>
                <a:ea typeface="DejaVu Sans"/>
                <a:cs typeface="DejaVu Sans"/>
              </a:defRPr>
            </a:pPr>
            <a:r>
              <a:rPr sz="2325" b="1">
                <a:solidFill>
                  <a:srgbClr val="B70F24"/>
                </a:solidFill>
                <a:latin typeface="DejaVu Sans"/>
                <a:ea typeface="DejaVu Sans"/>
                <a:cs typeface="DejaVu Sans"/>
              </a:rPr>
              <a:t>Baskı ve takip düzeni</a:t>
            </a:r>
          </a:p>
        </p:txBody>
      </p:sp>
      <p:sp>
        <p:nvSpPr>
          <p:cNvPr id="10" name="Dikdörtgen 9">
            <a:extLst>
              <a:ext uri="{FF2B5EF4-FFF2-40B4-BE49-F238E27FC236}">
                <a16:creationId xmlns:a16="http://schemas.microsoft.com/office/drawing/2014/main" id="{C891E817-BD3A-4B75-A9AA-1B4A79793DEF}"/>
              </a:ext>
            </a:extLst>
          </p:cNvPr>
          <p:cNvSpPr>
            <a:spLocks noGrp="1"/>
          </p:cNvSpPr>
          <p:nvPr/>
        </p:nvSpPr>
        <p:spPr>
          <a:xfrm>
            <a:off x="5648325" y="4838700"/>
            <a:ext cx="5915025" cy="923925"/>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a:solidFill>
                  <a:srgbClr val="241D20"/>
                </a:solidFill>
                <a:latin typeface="DejaVu Sans"/>
                <a:ea typeface="DejaVu Sans"/>
                <a:cs typeface="DejaVu Sans"/>
              </a:rPr>
              <a:t>Mahalle sekmeleri ve ayrı sandık dosyaları hazırladık.</a:t>
            </a:r>
          </a:p>
        </p:txBody>
      </p:sp>
    </p:spTree>
    <p:extLst>
      <p:ext uri="{BB962C8B-B14F-4D97-AF65-F5344CB8AC3E}">
        <p14:creationId xmlns:p14="http://schemas.microsoft.com/office/powerpoint/2010/main" val="468686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80E20"/>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D3482B26-2B82-4FE7-BE35-00982DE8F7A2}"/>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F5D6DA"/>
                </a:solidFill>
                <a:latin typeface="DejaVu Sans"/>
                <a:ea typeface="DejaVu Sans"/>
                <a:cs typeface="DejaVu Sans"/>
              </a:defRPr>
            </a:pPr>
            <a:r>
              <a:rPr sz="1500" b="1">
                <a:solidFill>
                  <a:srgbClr val="F5D6DA"/>
                </a:solidFill>
                <a:latin typeface="DejaVu Sans"/>
                <a:ea typeface="DejaVu Sans"/>
                <a:cs typeface="DejaVu Sans"/>
              </a:rPr>
              <a:t>26 EYLÜL 2026</a:t>
            </a:r>
          </a:p>
        </p:txBody>
      </p:sp>
      <p:sp>
        <p:nvSpPr>
          <p:cNvPr id="2" name="Dikdörtgen 1">
            <a:extLst>
              <a:ext uri="{FF2B5EF4-FFF2-40B4-BE49-F238E27FC236}">
                <a16:creationId xmlns:a16="http://schemas.microsoft.com/office/drawing/2014/main" id="{B1DA6AF7-30D9-4029-B21D-ADF104D27651}"/>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Üyelerimiz ön seçimde kararını verdi</a:t>
            </a:r>
          </a:p>
        </p:txBody>
      </p:sp>
      <p:sp>
        <p:nvSpPr>
          <p:cNvPr id="3" name="Dikdörtgen 2">
            <a:extLst>
              <a:ext uri="{FF2B5EF4-FFF2-40B4-BE49-F238E27FC236}">
                <a16:creationId xmlns:a16="http://schemas.microsoft.com/office/drawing/2014/main" id="{70CDE6F6-3126-44D8-8D5D-00325E18319F}"/>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F0C7CD"/>
                </a:solidFill>
                <a:latin typeface="DejaVu Sans"/>
                <a:ea typeface="DejaVu Sans"/>
                <a:cs typeface="DejaVu Sans"/>
              </a:defRPr>
            </a:pPr>
            <a:r>
              <a:rPr sz="975" b="0">
                <a:solidFill>
                  <a:srgbClr val="F0C7CD"/>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2957348B-EEAE-493B-9476-064CA2D6B8AA}"/>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F0C7CD"/>
                </a:solidFill>
                <a:latin typeface="DejaVu Sans"/>
                <a:ea typeface="DejaVu Sans"/>
                <a:cs typeface="DejaVu Sans"/>
              </a:defRPr>
            </a:pPr>
            <a:r>
              <a:rPr sz="1200" b="0">
                <a:solidFill>
                  <a:srgbClr val="F0C7CD"/>
                </a:solidFill>
                <a:latin typeface="DejaVu Sans"/>
                <a:ea typeface="DejaVu Sans"/>
                <a:cs typeface="DejaVu Sans"/>
              </a:rPr>
              <a:t>16</a:t>
            </a:r>
          </a:p>
        </p:txBody>
      </p:sp>
      <p:sp>
        <p:nvSpPr>
          <p:cNvPr id="5" name="Dikdörtgen 4">
            <a:extLst>
              <a:ext uri="{FF2B5EF4-FFF2-40B4-BE49-F238E27FC236}">
                <a16:creationId xmlns:a16="http://schemas.microsoft.com/office/drawing/2014/main" id="{D93AB69F-94E0-4BD2-BF3F-30E048FCA407}"/>
              </a:ext>
            </a:extLst>
          </p:cNvPr>
          <p:cNvSpPr>
            <a:spLocks noGrp="1"/>
          </p:cNvSpPr>
          <p:nvPr/>
        </p:nvSpPr>
        <p:spPr>
          <a:xfrm>
            <a:off x="609600" y="2409825"/>
            <a:ext cx="10972800" cy="1114425"/>
          </a:xfrm>
          <a:prstGeom prst="rect">
            <a:avLst/>
          </a:prstGeom>
          <a:noFill/>
          <a:ln w="0">
            <a:noFill/>
          </a:ln>
        </p:spPr>
        <p:txBody>
          <a:bodyPr wrap="square" lIns="0" tIns="0" rIns="0" bIns="0" anchor="t">
            <a:noAutofit/>
          </a:bodyPr>
          <a:lstStyle/>
          <a:p>
            <a:pPr algn="l">
              <a:defRPr sz="5550" b="1">
                <a:solidFill>
                  <a:srgbClr val="FFFFFF"/>
                </a:solidFill>
                <a:latin typeface="DejaVu Sans"/>
                <a:ea typeface="DejaVu Sans"/>
                <a:cs typeface="DejaVu Sans"/>
              </a:defRPr>
            </a:pPr>
            <a:r>
              <a:rPr sz="5550" b="1">
                <a:solidFill>
                  <a:srgbClr val="FFFFFF"/>
                </a:solidFill>
                <a:latin typeface="DejaVu Sans"/>
                <a:ea typeface="DejaVu Sans"/>
                <a:cs typeface="DejaVu Sans"/>
              </a:rPr>
              <a:t>NİYAZİ GÜNERİ</a:t>
            </a:r>
          </a:p>
        </p:txBody>
      </p:sp>
      <p:sp>
        <p:nvSpPr>
          <p:cNvPr id="6" name="Dikdörtgen 5">
            <a:extLst>
              <a:ext uri="{FF2B5EF4-FFF2-40B4-BE49-F238E27FC236}">
                <a16:creationId xmlns:a16="http://schemas.microsoft.com/office/drawing/2014/main" id="{AF244DEE-7894-4B7F-8F87-3305D59A63C0}"/>
              </a:ext>
            </a:extLst>
          </p:cNvPr>
          <p:cNvSpPr>
            <a:spLocks noGrp="1"/>
          </p:cNvSpPr>
          <p:nvPr/>
        </p:nvSpPr>
        <p:spPr>
          <a:xfrm>
            <a:off x="647700" y="3857625"/>
            <a:ext cx="9906000" cy="1190625"/>
          </a:xfrm>
          <a:prstGeom prst="rect">
            <a:avLst/>
          </a:prstGeom>
          <a:noFill/>
          <a:ln w="0">
            <a:noFill/>
          </a:ln>
        </p:spPr>
        <p:txBody>
          <a:bodyPr wrap="square" lIns="0" tIns="0" rIns="0" bIns="0" anchor="t">
            <a:noAutofit/>
          </a:bodyPr>
          <a:lstStyle/>
          <a:p>
            <a:pPr algn="l">
              <a:defRPr sz="3150" b="0">
                <a:solidFill>
                  <a:srgbClr val="FFFFFF"/>
                </a:solidFill>
                <a:latin typeface="DejaVu Sans"/>
                <a:ea typeface="DejaVu Sans"/>
                <a:cs typeface="DejaVu Sans"/>
              </a:defRPr>
            </a:pPr>
            <a:r>
              <a:rPr sz="3150" b="0">
                <a:solidFill>
                  <a:srgbClr val="FFFFFF"/>
                </a:solidFill>
                <a:latin typeface="DejaVu Sans"/>
                <a:ea typeface="DejaVu Sans"/>
                <a:cs typeface="DejaVu Sans"/>
              </a:rPr>
              <a:t>Pendik ilçe başkanlığı ön seçimini kazandı.</a:t>
            </a:r>
          </a:p>
        </p:txBody>
      </p:sp>
      <p:sp>
        <p:nvSpPr>
          <p:cNvPr id="7" name="Dikdörtgen 6">
            <a:extLst>
              <a:ext uri="{FF2B5EF4-FFF2-40B4-BE49-F238E27FC236}">
                <a16:creationId xmlns:a16="http://schemas.microsoft.com/office/drawing/2014/main" id="{0DC515C7-8939-4BFA-936C-4A246E82CECB}"/>
              </a:ext>
            </a:extLst>
          </p:cNvPr>
          <p:cNvSpPr>
            <a:spLocks noGrp="1"/>
          </p:cNvSpPr>
          <p:nvPr/>
        </p:nvSpPr>
        <p:spPr>
          <a:xfrm>
            <a:off x="647700" y="5724525"/>
            <a:ext cx="10382250" cy="400050"/>
          </a:xfrm>
          <a:prstGeom prst="rect">
            <a:avLst/>
          </a:prstGeom>
          <a:noFill/>
          <a:ln w="0">
            <a:noFill/>
          </a:ln>
        </p:spPr>
        <p:txBody>
          <a:bodyPr wrap="square" lIns="0" tIns="0" rIns="0" bIns="0" anchor="t">
            <a:noAutofit/>
          </a:bodyPr>
          <a:lstStyle/>
          <a:p>
            <a:pPr algn="l">
              <a:defRPr sz="1950" b="0">
                <a:solidFill>
                  <a:srgbClr val="F5D6DA"/>
                </a:solidFill>
                <a:latin typeface="DejaVu Sans"/>
                <a:ea typeface="DejaVu Sans"/>
                <a:cs typeface="DejaVu Sans"/>
              </a:defRPr>
            </a:pPr>
            <a:r>
              <a:rPr sz="1950" b="0">
                <a:solidFill>
                  <a:srgbClr val="F5D6DA"/>
                </a:solidFill>
                <a:latin typeface="DejaVu Sans"/>
                <a:ea typeface="DejaVu Sans"/>
                <a:cs typeface="DejaVu Sans"/>
              </a:rPr>
              <a:t>Atatürk Kültür Merkezi, Pendik</a:t>
            </a:r>
          </a:p>
        </p:txBody>
      </p:sp>
    </p:spTree>
    <p:extLst>
      <p:ext uri="{BB962C8B-B14F-4D97-AF65-F5344CB8AC3E}">
        <p14:creationId xmlns:p14="http://schemas.microsoft.com/office/powerpoint/2010/main" val="1716773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8F6"/>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A1324E43-7C30-4363-91C5-E4CAE4927672}"/>
              </a:ext>
            </a:extLst>
          </p:cNvPr>
          <p:cNvSpPr>
            <a:spLocks noGrp="1"/>
          </p:cNvSpPr>
          <p:nvPr/>
        </p:nvSpPr>
        <p:spPr>
          <a:xfrm>
            <a:off x="609600" y="381000"/>
            <a:ext cx="10763250" cy="304800"/>
          </a:xfrm>
          <a:prstGeom prst="rect">
            <a:avLst/>
          </a:prstGeom>
          <a:noFill/>
          <a:ln w="0">
            <a:noFill/>
          </a:ln>
        </p:spPr>
        <p:txBody>
          <a:bodyPr wrap="square" lIns="0" tIns="0" rIns="0" bIns="0" anchor="t">
            <a:noAutofit/>
          </a:bodyPr>
          <a:lstStyle/>
          <a:p>
            <a:pPr algn="l">
              <a:defRPr sz="1500" b="1">
                <a:solidFill>
                  <a:srgbClr val="B70F24"/>
                </a:solidFill>
                <a:latin typeface="DejaVu Sans"/>
                <a:ea typeface="DejaVu Sans"/>
                <a:cs typeface="DejaVu Sans"/>
              </a:defRPr>
            </a:pPr>
            <a:r>
              <a:rPr sz="1500" b="1">
                <a:solidFill>
                  <a:srgbClr val="B70F24"/>
                </a:solidFill>
                <a:latin typeface="DejaVu Sans"/>
                <a:ea typeface="DejaVu Sans"/>
                <a:cs typeface="DejaVu Sans"/>
              </a:rPr>
              <a:t>EKİM 2026</a:t>
            </a:r>
          </a:p>
        </p:txBody>
      </p:sp>
      <p:sp>
        <p:nvSpPr>
          <p:cNvPr id="2" name="Dikdörtgen 1">
            <a:extLst>
              <a:ext uri="{FF2B5EF4-FFF2-40B4-BE49-F238E27FC236}">
                <a16:creationId xmlns:a16="http://schemas.microsoft.com/office/drawing/2014/main" id="{D77A8DF9-678A-4466-AB5F-496641D1E85F}"/>
              </a:ext>
            </a:extLst>
          </p:cNvPr>
          <p:cNvSpPr>
            <a:spLocks noGrp="1"/>
          </p:cNvSpPr>
          <p:nvPr/>
        </p:nvSpPr>
        <p:spPr>
          <a:xfrm>
            <a:off x="609600" y="876300"/>
            <a:ext cx="10972800" cy="1066800"/>
          </a:xfrm>
          <a:prstGeom prst="rect">
            <a:avLst/>
          </a:prstGeom>
          <a:noFill/>
          <a:ln w="0">
            <a:noFill/>
          </a:ln>
        </p:spPr>
        <p:txBody>
          <a:bodyPr wrap="square" lIns="0" tIns="0" rIns="0" bIns="0" anchor="t">
            <a:noAutofit/>
          </a:bodyPr>
          <a:lstStyle/>
          <a:p>
            <a:pPr algn="l">
              <a:defRPr sz="3300" b="1">
                <a:solidFill>
                  <a:srgbClr val="241D20"/>
                </a:solidFill>
                <a:latin typeface="DejaVu Sans"/>
                <a:ea typeface="DejaVu Sans"/>
                <a:cs typeface="DejaVu Sans"/>
              </a:defRPr>
            </a:pPr>
            <a:r>
              <a:rPr sz="3300" b="1">
                <a:solidFill>
                  <a:srgbClr val="241D20"/>
                </a:solidFill>
                <a:latin typeface="DejaVu Sans"/>
                <a:ea typeface="DejaVu Sans"/>
                <a:cs typeface="DejaVu Sans"/>
              </a:rPr>
              <a:t>1. Olağan İlçe Kongremiz</a:t>
            </a:r>
          </a:p>
        </p:txBody>
      </p:sp>
      <p:sp>
        <p:nvSpPr>
          <p:cNvPr id="3" name="Dikdörtgen 2">
            <a:extLst>
              <a:ext uri="{FF2B5EF4-FFF2-40B4-BE49-F238E27FC236}">
                <a16:creationId xmlns:a16="http://schemas.microsoft.com/office/drawing/2014/main" id="{3B0BE59A-AF7F-419C-86EA-A3DCDFF29499}"/>
              </a:ext>
            </a:extLst>
          </p:cNvPr>
          <p:cNvSpPr>
            <a:spLocks noGrp="1"/>
          </p:cNvSpPr>
          <p:nvPr/>
        </p:nvSpPr>
        <p:spPr>
          <a:xfrm>
            <a:off x="609600" y="6477000"/>
            <a:ext cx="7429500" cy="190500"/>
          </a:xfrm>
          <a:prstGeom prst="rect">
            <a:avLst/>
          </a:prstGeom>
          <a:noFill/>
          <a:ln w="0">
            <a:noFill/>
          </a:ln>
        </p:spPr>
        <p:txBody>
          <a:bodyPr wrap="square" lIns="0" tIns="0" rIns="0" bIns="0" anchor="t">
            <a:noAutofit/>
          </a:bodyPr>
          <a:lstStyle/>
          <a:p>
            <a:pPr algn="l">
              <a:defRPr sz="975" b="0">
                <a:solidFill>
                  <a:srgbClr val="8B8083"/>
                </a:solidFill>
                <a:latin typeface="DejaVu Sans"/>
                <a:ea typeface="DejaVu Sans"/>
                <a:cs typeface="DejaVu Sans"/>
              </a:defRPr>
            </a:pPr>
            <a:r>
              <a:rPr sz="975" b="0">
                <a:solidFill>
                  <a:srgbClr val="8B8083"/>
                </a:solidFill>
                <a:latin typeface="DejaVu Sans"/>
                <a:ea typeface="DejaVu Sans"/>
                <a:cs typeface="DejaVu Sans"/>
              </a:rPr>
              <a:t>YENİ PARTİ PENDİK  /  FAALİYET RAPORU</a:t>
            </a:r>
          </a:p>
        </p:txBody>
      </p:sp>
      <p:sp>
        <p:nvSpPr>
          <p:cNvPr id="4" name="Dikdörtgen 3">
            <a:extLst>
              <a:ext uri="{FF2B5EF4-FFF2-40B4-BE49-F238E27FC236}">
                <a16:creationId xmlns:a16="http://schemas.microsoft.com/office/drawing/2014/main" id="{904B6079-E3FC-4823-A85B-A9CE396F42CF}"/>
              </a:ext>
            </a:extLst>
          </p:cNvPr>
          <p:cNvSpPr>
            <a:spLocks noGrp="1"/>
          </p:cNvSpPr>
          <p:nvPr/>
        </p:nvSpPr>
        <p:spPr>
          <a:xfrm>
            <a:off x="10991850" y="6457950"/>
            <a:ext cx="571500" cy="228600"/>
          </a:xfrm>
          <a:prstGeom prst="rect">
            <a:avLst/>
          </a:prstGeom>
          <a:noFill/>
          <a:ln w="0">
            <a:noFill/>
          </a:ln>
        </p:spPr>
        <p:txBody>
          <a:bodyPr wrap="square" lIns="0" tIns="0" rIns="0" bIns="0" anchor="t">
            <a:noAutofit/>
          </a:bodyPr>
          <a:lstStyle/>
          <a:p>
            <a:pPr algn="r">
              <a:defRPr sz="1200" b="0">
                <a:solidFill>
                  <a:srgbClr val="8B8083"/>
                </a:solidFill>
                <a:latin typeface="DejaVu Sans"/>
                <a:ea typeface="DejaVu Sans"/>
                <a:cs typeface="DejaVu Sans"/>
              </a:defRPr>
            </a:pPr>
            <a:r>
              <a:rPr sz="1200" b="0">
                <a:solidFill>
                  <a:srgbClr val="8B8083"/>
                </a:solidFill>
                <a:latin typeface="DejaVu Sans"/>
                <a:ea typeface="DejaVu Sans"/>
                <a:cs typeface="DejaVu Sans"/>
              </a:rPr>
              <a:t>17</a:t>
            </a:r>
          </a:p>
        </p:txBody>
      </p:sp>
      <p:sp>
        <p:nvSpPr>
          <p:cNvPr id="5" name="Dikdörtgen 4">
            <a:extLst>
              <a:ext uri="{FF2B5EF4-FFF2-40B4-BE49-F238E27FC236}">
                <a16:creationId xmlns:a16="http://schemas.microsoft.com/office/drawing/2014/main" id="{CE2FD25D-E581-4AC8-8687-0673F64794EF}"/>
              </a:ext>
            </a:extLst>
          </p:cNvPr>
          <p:cNvSpPr>
            <a:spLocks noGrp="1"/>
          </p:cNvSpPr>
          <p:nvPr/>
        </p:nvSpPr>
        <p:spPr>
          <a:xfrm>
            <a:off x="609600" y="2209800"/>
            <a:ext cx="5924550" cy="619125"/>
          </a:xfrm>
          <a:prstGeom prst="rect">
            <a:avLst/>
          </a:prstGeom>
          <a:noFill/>
          <a:ln w="0">
            <a:noFill/>
          </a:ln>
        </p:spPr>
        <p:txBody>
          <a:bodyPr wrap="square" lIns="0" tIns="0" rIns="0" bIns="0" anchor="t">
            <a:noAutofit/>
          </a:bodyPr>
          <a:lstStyle/>
          <a:p>
            <a:pPr algn="l">
              <a:defRPr sz="2775" b="1">
                <a:solidFill>
                  <a:srgbClr val="B70F24"/>
                </a:solidFill>
                <a:latin typeface="DejaVu Sans"/>
                <a:ea typeface="DejaVu Sans"/>
                <a:cs typeface="DejaVu Sans"/>
              </a:defRPr>
            </a:pPr>
            <a:r>
              <a:rPr sz="2775" b="1">
                <a:solidFill>
                  <a:srgbClr val="B70F24"/>
                </a:solidFill>
                <a:latin typeface="DejaVu Sans"/>
                <a:ea typeface="DejaVu Sans"/>
                <a:cs typeface="DejaVu Sans"/>
              </a:rPr>
              <a:t>Işılay Düğün Salonu</a:t>
            </a:r>
          </a:p>
        </p:txBody>
      </p:sp>
      <p:sp>
        <p:nvSpPr>
          <p:cNvPr id="8" name="Dikdörtgen 7">
            <a:extLst>
              <a:ext uri="{FF2B5EF4-FFF2-40B4-BE49-F238E27FC236}">
                <a16:creationId xmlns:a16="http://schemas.microsoft.com/office/drawing/2014/main" id="{46197036-07C5-426A-A58F-73907A984E6D}"/>
              </a:ext>
            </a:extLst>
          </p:cNvPr>
          <p:cNvSpPr>
            <a:spLocks noGrp="1"/>
          </p:cNvSpPr>
          <p:nvPr/>
        </p:nvSpPr>
        <p:spPr>
          <a:xfrm>
            <a:off x="609600" y="4333875"/>
            <a:ext cx="5810250" cy="1047750"/>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sz="2250" b="0" dirty="0" err="1">
                <a:solidFill>
                  <a:srgbClr val="241D20"/>
                </a:solidFill>
                <a:latin typeface="DejaVu Sans"/>
                <a:ea typeface="DejaVu Sans"/>
                <a:cs typeface="DejaVu Sans"/>
              </a:rPr>
              <a:t>Çoğunluk</a:t>
            </a:r>
            <a:r>
              <a:rPr sz="2250" b="0" dirty="0">
                <a:solidFill>
                  <a:srgbClr val="241D20"/>
                </a:solidFill>
                <a:latin typeface="DejaVu Sans"/>
                <a:ea typeface="DejaVu Sans"/>
                <a:cs typeface="DejaVu Sans"/>
              </a:rPr>
              <a:t> </a:t>
            </a:r>
            <a:r>
              <a:rPr sz="2250" b="0" dirty="0" err="1">
                <a:solidFill>
                  <a:srgbClr val="241D20"/>
                </a:solidFill>
                <a:latin typeface="DejaVu Sans"/>
                <a:ea typeface="DejaVu Sans"/>
                <a:cs typeface="DejaVu Sans"/>
              </a:rPr>
              <a:t>sağlanamazsa</a:t>
            </a:r>
            <a:endParaRPr sz="2250" b="0" dirty="0">
              <a:solidFill>
                <a:srgbClr val="241D20"/>
              </a:solidFill>
              <a:latin typeface="DejaVu Sans"/>
              <a:ea typeface="DejaVu Sans"/>
              <a:cs typeface="DejaVu Sans"/>
            </a:endParaRPr>
          </a:p>
          <a:p>
            <a:pPr algn="l">
              <a:defRPr sz="2250" b="0">
                <a:solidFill>
                  <a:srgbClr val="241D20"/>
                </a:solidFill>
                <a:latin typeface="DejaVu Sans"/>
                <a:ea typeface="DejaVu Sans"/>
                <a:cs typeface="DejaVu Sans"/>
              </a:defRPr>
            </a:pPr>
            <a:r>
              <a:rPr sz="2250" b="0" dirty="0">
                <a:solidFill>
                  <a:srgbClr val="241D20"/>
                </a:solidFill>
                <a:latin typeface="DejaVu Sans"/>
                <a:ea typeface="DejaVu Sans"/>
                <a:cs typeface="DejaVu Sans"/>
              </a:rPr>
              <a:t>4 </a:t>
            </a:r>
            <a:r>
              <a:rPr sz="2250" b="0" dirty="0" err="1">
                <a:solidFill>
                  <a:srgbClr val="241D20"/>
                </a:solidFill>
                <a:latin typeface="DejaVu Sans"/>
                <a:ea typeface="DejaVu Sans"/>
                <a:cs typeface="DejaVu Sans"/>
              </a:rPr>
              <a:t>Ekim</a:t>
            </a:r>
            <a:r>
              <a:rPr sz="2250" b="0" dirty="0">
                <a:solidFill>
                  <a:srgbClr val="241D20"/>
                </a:solidFill>
                <a:latin typeface="DejaVu Sans"/>
                <a:ea typeface="DejaVu Sans"/>
                <a:cs typeface="DejaVu Sans"/>
              </a:rPr>
              <a:t> </a:t>
            </a:r>
            <a:r>
              <a:rPr sz="2250" b="0" dirty="0" err="1">
                <a:solidFill>
                  <a:srgbClr val="241D20"/>
                </a:solidFill>
                <a:latin typeface="DejaVu Sans"/>
                <a:ea typeface="DejaVu Sans"/>
                <a:cs typeface="DejaVu Sans"/>
              </a:rPr>
              <a:t>Pazar</a:t>
            </a:r>
            <a:r>
              <a:rPr sz="2250" b="0" dirty="0">
                <a:solidFill>
                  <a:srgbClr val="241D20"/>
                </a:solidFill>
                <a:latin typeface="DejaVu Sans"/>
                <a:ea typeface="DejaVu Sans"/>
                <a:cs typeface="DejaVu Sans"/>
              </a:rPr>
              <a:t>, </a:t>
            </a:r>
            <a:r>
              <a:rPr sz="2250" b="0" dirty="0" err="1">
                <a:solidFill>
                  <a:srgbClr val="241D20"/>
                </a:solidFill>
                <a:latin typeface="DejaVu Sans"/>
                <a:ea typeface="DejaVu Sans"/>
                <a:cs typeface="DejaVu Sans"/>
              </a:rPr>
              <a:t>saat</a:t>
            </a:r>
            <a:r>
              <a:rPr sz="2250" b="0" dirty="0">
                <a:solidFill>
                  <a:srgbClr val="241D20"/>
                </a:solidFill>
                <a:latin typeface="DejaVu Sans"/>
                <a:ea typeface="DejaVu Sans"/>
                <a:cs typeface="DejaVu Sans"/>
              </a:rPr>
              <a:t> 10.00</a:t>
            </a:r>
          </a:p>
        </p:txBody>
      </p:sp>
      <p:pic>
        <p:nvPicPr>
          <p:cNvPr id="18" name="Resim 17"/>
          <p:cNvPicPr>
            <a:picLocks noChangeAspect="1"/>
          </p:cNvPicPr>
          <p:nvPr/>
        </p:nvPicPr>
        <p:blipFill>
          <a:blip r:embed="rId3"/>
          <a:stretch/>
        </p:blipFill>
        <p:spPr>
          <a:xfrm>
            <a:off x="7446514" y="1600200"/>
            <a:ext cx="4090296" cy="4762500"/>
          </a:xfrm>
          <a:prstGeom prst="rect">
            <a:avLst/>
          </a:prstGeom>
        </p:spPr>
      </p:pic>
      <p:sp>
        <p:nvSpPr>
          <p:cNvPr id="11" name="Dikdörtgen 7">
            <a:extLst>
              <a:ext uri="{FF2B5EF4-FFF2-40B4-BE49-F238E27FC236}">
                <a16:creationId xmlns:a16="http://schemas.microsoft.com/office/drawing/2014/main" id="{392D3D49-888B-49DE-BADD-D2C211FB300F}"/>
              </a:ext>
            </a:extLst>
          </p:cNvPr>
          <p:cNvSpPr>
            <a:spLocks noGrp="1"/>
          </p:cNvSpPr>
          <p:nvPr/>
        </p:nvSpPr>
        <p:spPr>
          <a:xfrm>
            <a:off x="655190" y="3162300"/>
            <a:ext cx="5810250" cy="1047750"/>
          </a:xfrm>
          <a:prstGeom prst="rect">
            <a:avLst/>
          </a:prstGeom>
          <a:noFill/>
          <a:ln w="0">
            <a:noFill/>
          </a:ln>
        </p:spPr>
        <p:txBody>
          <a:bodyPr wrap="square" lIns="0" tIns="0" rIns="0" bIns="0" anchor="t">
            <a:noAutofit/>
          </a:bodyPr>
          <a:lstStyle/>
          <a:p>
            <a:pPr algn="l">
              <a:defRPr sz="2250" b="0">
                <a:solidFill>
                  <a:srgbClr val="241D20"/>
                </a:solidFill>
                <a:latin typeface="DejaVu Sans"/>
                <a:ea typeface="DejaVu Sans"/>
                <a:cs typeface="DejaVu Sans"/>
              </a:defRPr>
            </a:pPr>
            <a:r>
              <a:rPr lang="tr-TR" sz="2250" b="0" dirty="0" err="1">
                <a:solidFill>
                  <a:srgbClr val="241D20"/>
                </a:solidFill>
                <a:latin typeface="DejaVu Sans"/>
                <a:ea typeface="DejaVu Sans"/>
                <a:cs typeface="DejaVu Sans"/>
              </a:rPr>
              <a:t>Nisaplı</a:t>
            </a:r>
            <a:r>
              <a:rPr lang="tr-TR" sz="2250" b="0" dirty="0">
                <a:solidFill>
                  <a:srgbClr val="241D20"/>
                </a:solidFill>
                <a:latin typeface="DejaVu Sans"/>
                <a:ea typeface="DejaVu Sans"/>
                <a:cs typeface="DejaVu Sans"/>
              </a:rPr>
              <a:t> Toplantı;</a:t>
            </a:r>
            <a:endParaRPr sz="2250" b="0" dirty="0">
              <a:solidFill>
                <a:srgbClr val="241D20"/>
              </a:solidFill>
              <a:latin typeface="DejaVu Sans"/>
              <a:ea typeface="DejaVu Sans"/>
              <a:cs typeface="DejaVu Sans"/>
            </a:endParaRPr>
          </a:p>
          <a:p>
            <a:pPr algn="l">
              <a:defRPr sz="2250" b="0">
                <a:solidFill>
                  <a:srgbClr val="241D20"/>
                </a:solidFill>
                <a:latin typeface="DejaVu Sans"/>
                <a:ea typeface="DejaVu Sans"/>
                <a:cs typeface="DejaVu Sans"/>
              </a:defRPr>
            </a:pPr>
            <a:r>
              <a:rPr lang="tr-TR" sz="2250" b="0" dirty="0">
                <a:solidFill>
                  <a:srgbClr val="241D20"/>
                </a:solidFill>
                <a:latin typeface="DejaVu Sans"/>
                <a:ea typeface="DejaVu Sans"/>
                <a:cs typeface="DejaVu Sans"/>
              </a:rPr>
              <a:t>3</a:t>
            </a:r>
            <a:r>
              <a:rPr sz="2250" b="0" dirty="0">
                <a:solidFill>
                  <a:srgbClr val="241D20"/>
                </a:solidFill>
                <a:latin typeface="DejaVu Sans"/>
                <a:ea typeface="DejaVu Sans"/>
                <a:cs typeface="DejaVu Sans"/>
              </a:rPr>
              <a:t> </a:t>
            </a:r>
            <a:r>
              <a:rPr sz="2250" b="0" dirty="0" err="1">
                <a:solidFill>
                  <a:srgbClr val="241D20"/>
                </a:solidFill>
                <a:latin typeface="DejaVu Sans"/>
                <a:ea typeface="DejaVu Sans"/>
                <a:cs typeface="DejaVu Sans"/>
              </a:rPr>
              <a:t>Ekim</a:t>
            </a:r>
            <a:r>
              <a:rPr sz="2250" b="0" dirty="0">
                <a:solidFill>
                  <a:srgbClr val="241D20"/>
                </a:solidFill>
                <a:latin typeface="DejaVu Sans"/>
                <a:ea typeface="DejaVu Sans"/>
                <a:cs typeface="DejaVu Sans"/>
              </a:rPr>
              <a:t> </a:t>
            </a:r>
            <a:r>
              <a:rPr lang="tr-TR" sz="2250" b="0" dirty="0">
                <a:solidFill>
                  <a:srgbClr val="241D20"/>
                </a:solidFill>
                <a:latin typeface="DejaVu Sans"/>
                <a:ea typeface="DejaVu Sans"/>
                <a:cs typeface="DejaVu Sans"/>
              </a:rPr>
              <a:t>Cumartesi</a:t>
            </a:r>
            <a:r>
              <a:rPr sz="2250" b="0" dirty="0">
                <a:solidFill>
                  <a:srgbClr val="241D20"/>
                </a:solidFill>
                <a:latin typeface="DejaVu Sans"/>
                <a:ea typeface="DejaVu Sans"/>
                <a:cs typeface="DejaVu Sans"/>
              </a:rPr>
              <a:t>, </a:t>
            </a:r>
            <a:r>
              <a:rPr sz="2250" b="0" dirty="0" err="1">
                <a:solidFill>
                  <a:srgbClr val="241D20"/>
                </a:solidFill>
                <a:latin typeface="DejaVu Sans"/>
                <a:ea typeface="DejaVu Sans"/>
                <a:cs typeface="DejaVu Sans"/>
              </a:rPr>
              <a:t>saat</a:t>
            </a:r>
            <a:r>
              <a:rPr sz="2250" b="0" dirty="0">
                <a:solidFill>
                  <a:srgbClr val="241D20"/>
                </a:solidFill>
                <a:latin typeface="DejaVu Sans"/>
                <a:ea typeface="DejaVu Sans"/>
                <a:cs typeface="DejaVu Sans"/>
              </a:rPr>
              <a:t> 10.00</a:t>
            </a:r>
          </a:p>
        </p:txBody>
      </p:sp>
    </p:spTree>
    <p:extLst>
      <p:ext uri="{BB962C8B-B14F-4D97-AF65-F5344CB8AC3E}">
        <p14:creationId xmlns:p14="http://schemas.microsoft.com/office/powerpoint/2010/main" val="718400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80E2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A8E21B9A-BF7B-4CD4-A15E-B102E22EAC5C}"/>
              </a:ext>
            </a:extLst>
          </p:cNvPr>
          <p:cNvSpPr>
            <a:spLocks noGrp="1"/>
          </p:cNvSpPr>
          <p:nvPr/>
        </p:nvSpPr>
        <p:spPr>
          <a:xfrm>
            <a:off x="609600" y="1171575"/>
            <a:ext cx="10972800" cy="1047750"/>
          </a:xfrm>
          <a:prstGeom prst="rect">
            <a:avLst/>
          </a:prstGeom>
          <a:noFill/>
          <a:ln w="0">
            <a:noFill/>
          </a:ln>
        </p:spPr>
        <p:txBody>
          <a:bodyPr wrap="square" lIns="0" tIns="0" rIns="0" bIns="0" anchor="t">
            <a:noAutofit/>
          </a:bodyPr>
          <a:lstStyle/>
          <a:p>
            <a:pPr algn="l">
              <a:defRPr sz="5025" b="1">
                <a:solidFill>
                  <a:srgbClr val="FFFFFF"/>
                </a:solidFill>
                <a:latin typeface="DejaVu Sans"/>
                <a:ea typeface="DejaVu Sans"/>
                <a:cs typeface="DejaVu Sans"/>
              </a:defRPr>
            </a:pPr>
            <a:r>
              <a:rPr sz="5025" b="1">
                <a:solidFill>
                  <a:srgbClr val="FFFFFF"/>
                </a:solidFill>
                <a:latin typeface="DejaVu Sans"/>
                <a:ea typeface="DejaVu Sans"/>
                <a:cs typeface="DejaVu Sans"/>
              </a:rPr>
              <a:t>TEŞEKKÜR EDERİZ</a:t>
            </a:r>
          </a:p>
        </p:txBody>
      </p:sp>
      <p:sp>
        <p:nvSpPr>
          <p:cNvPr id="2" name="Dikdörtgen 1">
            <a:extLst>
              <a:ext uri="{FF2B5EF4-FFF2-40B4-BE49-F238E27FC236}">
                <a16:creationId xmlns:a16="http://schemas.microsoft.com/office/drawing/2014/main" id="{C0F646EF-4FCB-4D10-951D-BE2D8AE44CA5}"/>
              </a:ext>
            </a:extLst>
          </p:cNvPr>
          <p:cNvSpPr>
            <a:spLocks noGrp="1"/>
          </p:cNvSpPr>
          <p:nvPr/>
        </p:nvSpPr>
        <p:spPr>
          <a:xfrm>
            <a:off x="647700" y="2943225"/>
            <a:ext cx="10382250" cy="2181225"/>
          </a:xfrm>
          <a:prstGeom prst="rect">
            <a:avLst/>
          </a:prstGeom>
          <a:noFill/>
          <a:ln w="0">
            <a:noFill/>
          </a:ln>
        </p:spPr>
        <p:txBody>
          <a:bodyPr wrap="square" lIns="0" tIns="0" rIns="0" bIns="0" anchor="t">
            <a:noAutofit/>
          </a:bodyPr>
          <a:lstStyle/>
          <a:p>
            <a:pPr algn="l">
              <a:defRPr sz="3000" b="0">
                <a:solidFill>
                  <a:srgbClr val="FFFFFF"/>
                </a:solidFill>
                <a:latin typeface="DejaVu Sans"/>
                <a:ea typeface="DejaVu Sans"/>
                <a:cs typeface="DejaVu Sans"/>
              </a:defRPr>
            </a:pPr>
            <a:r>
              <a:rPr sz="3000" b="0">
                <a:solidFill>
                  <a:srgbClr val="FFFFFF"/>
                </a:solidFill>
                <a:latin typeface="DejaVu Sans"/>
                <a:ea typeface="DejaVu Sans"/>
                <a:cs typeface="DejaVu Sans"/>
              </a:rPr>
              <a:t>Geçiş hazırlığında, ilçe binamızda, mahalle buluşmalarında ve sandık başında emek veren bütün yol arkadaşlarımıza…</a:t>
            </a:r>
          </a:p>
        </p:txBody>
      </p:sp>
      <p:sp>
        <p:nvSpPr>
          <p:cNvPr id="3" name="Dikdörtgen 2">
            <a:extLst>
              <a:ext uri="{FF2B5EF4-FFF2-40B4-BE49-F238E27FC236}">
                <a16:creationId xmlns:a16="http://schemas.microsoft.com/office/drawing/2014/main" id="{C812AF47-1B8F-4166-A019-C27DDAA01148}"/>
              </a:ext>
            </a:extLst>
          </p:cNvPr>
          <p:cNvSpPr>
            <a:spLocks noGrp="1"/>
          </p:cNvSpPr>
          <p:nvPr/>
        </p:nvSpPr>
        <p:spPr>
          <a:xfrm>
            <a:off x="647700" y="5743575"/>
            <a:ext cx="10572750" cy="419100"/>
          </a:xfrm>
          <a:prstGeom prst="rect">
            <a:avLst/>
          </a:prstGeom>
          <a:noFill/>
          <a:ln w="0">
            <a:noFill/>
          </a:ln>
        </p:spPr>
        <p:txBody>
          <a:bodyPr wrap="square" lIns="0" tIns="0" rIns="0" bIns="0" anchor="t">
            <a:noAutofit/>
          </a:bodyPr>
          <a:lstStyle/>
          <a:p>
            <a:pPr algn="l">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Niyazi Güneri ve İlçe Yönetimi</a:t>
            </a:r>
          </a:p>
        </p:txBody>
      </p:sp>
    </p:spTree>
    <p:extLst>
      <p:ext uri="{BB962C8B-B14F-4D97-AF65-F5344CB8AC3E}">
        <p14:creationId xmlns:p14="http://schemas.microsoft.com/office/powerpoint/2010/main" val="105810531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itus xmlns="http://schemas.titus.com/TitusProperties/">
  <TitusGUID xmlns="">4eca5fd7-b0fe-45b3-ab6e-95ba462adc3b</TitusGUID>
  <TitusMetadata xmlns="">eyJucyI6IlR1cmtjZWxsIiwicHJvcHMiOlt7Im4iOiJUVVJLQ0VMTENMQVNTSUZJQ0FUSU9OIiwidmFscyI6W3sidmFsdWUiOiJLNFBTNE1ESVNJIn1dfSx7Im4iOiJLVktLIiwidmFscyI6W3sidmFsdWUiOiJrdjFjZXJtZTIifV19XX0=</TitusMetadata>
</titus>
</file>

<file path=customXml/itemProps1.xml><?xml version="1.0" encoding="utf-8"?>
<ds:datastoreItem xmlns:ds="http://schemas.openxmlformats.org/officeDocument/2006/customXml" ds:itemID="{80C4807B-0480-4880-B329-926AB84A567F}">
  <ds:schemaRefs>
    <ds:schemaRef ds:uri="http://schemas.titus.com/TitusProperties/"/>
  </ds:schemaRefs>
</ds:datastoreItem>
</file>

<file path=docProps/app.xml><?xml version="1.0" encoding="utf-8"?>
<Properties xmlns="http://schemas.openxmlformats.org/officeDocument/2006/extended-properties" xmlns:vt="http://schemas.openxmlformats.org/officeDocument/2006/docPropsVTypes">
  <TotalTime>6</TotalTime>
  <Words>1730</Words>
  <Application>Microsoft Office PowerPoint</Application>
  <DocSecurity>0</DocSecurity>
  <PresentationFormat>Widescreen</PresentationFormat>
  <Paragraphs>197</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DejaVu Sans</vt:lpstr>
      <vt:lpstr>Microsoft Sans Serif</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keywords>KAPSAM DIŞI</cp:keywords>
  <cp:lastModifiedBy>TCMUSKILIC@turkcell.entp.tgc</cp:lastModifiedBy>
  <cp:revision>2</cp:revision>
  <dcterms:created xsi:type="dcterms:W3CDTF">2026-09-30T08:42:29Z</dcterms:created>
  <dcterms:modified xsi:type="dcterms:W3CDTF">2026-10-02T10:59:01Z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4eca5fd7-b0fe-45b3-ab6e-95ba462adc3b</vt:lpwstr>
  </property>
  <property fmtid="{D5CDD505-2E9C-101B-9397-08002B2CF9AE}" pid="3" name="TURKCELLCLASSIFICATION">
    <vt:lpwstr>K4PS4MDISI</vt:lpwstr>
  </property>
  <property fmtid="{D5CDD505-2E9C-101B-9397-08002B2CF9AE}" pid="4" name="KVKK">
    <vt:lpwstr>kv1cerme2</vt:lpwstr>
  </property>
</Properties>
</file>